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7" r:id="rId1"/>
  </p:sldMasterIdLst>
  <p:notesMasterIdLst>
    <p:notesMasterId r:id="rId15"/>
  </p:notesMasterIdLst>
  <p:sldIdLst>
    <p:sldId id="834" r:id="rId2"/>
    <p:sldId id="1356" r:id="rId3"/>
    <p:sldId id="1355" r:id="rId4"/>
    <p:sldId id="1357" r:id="rId5"/>
    <p:sldId id="1358" r:id="rId6"/>
    <p:sldId id="1364" r:id="rId7"/>
    <p:sldId id="1363" r:id="rId8"/>
    <p:sldId id="1365" r:id="rId9"/>
    <p:sldId id="1366" r:id="rId10"/>
    <p:sldId id="1367" r:id="rId11"/>
    <p:sldId id="1368" r:id="rId12"/>
    <p:sldId id="1360" r:id="rId13"/>
    <p:sldId id="1369" r:id="rId14"/>
  </p:sldIdLst>
  <p:sldSz cx="9144000" cy="5143500" type="screen16x9"/>
  <p:notesSz cx="6858000" cy="98726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ндрей Неснов" initials="АН" lastIdx="4" clrIdx="0">
    <p:extLst>
      <p:ext uri="{19B8F6BF-5375-455C-9EA6-DF929625EA0E}">
        <p15:presenceInfo xmlns:p15="http://schemas.microsoft.com/office/powerpoint/2012/main" userId="S-1-5-21-2813137599-818762849-108329582-417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FF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Светлый стиль 2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Светлый стиль 2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FABFCF23-3B69-468F-B69F-88F6DE6A72F2}" styleName="Средний стиль 1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38" autoAdjust="0"/>
    <p:restoredTop sz="96357" autoAdjust="0"/>
  </p:normalViewPr>
  <p:slideViewPr>
    <p:cSldViewPr>
      <p:cViewPr varScale="1">
        <p:scale>
          <a:sx n="150" d="100"/>
          <a:sy n="150" d="100"/>
        </p:scale>
        <p:origin x="552" y="138"/>
      </p:cViewPr>
      <p:guideLst>
        <p:guide orient="horz" pos="162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4" y="0"/>
            <a:ext cx="2971800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985D95-A62E-4C43-A95C-87567116C43F}" type="datetimeFigureOut">
              <a:rPr lang="ru-RU" smtClean="0"/>
              <a:t>27.05.2026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8113" y="739775"/>
            <a:ext cx="658177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1" y="4689515"/>
            <a:ext cx="548640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71800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4" y="9377316"/>
            <a:ext cx="2971800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B950A5-B77B-41D3-AFEA-249CFCB898D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518664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F701FF-ECF6-4923-89D3-81D9B67557AF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2985392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FB950A5-B77B-41D3-AFEA-249CFCB898D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370507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FB950A5-B77B-41D3-AFEA-249CFCB898D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5226746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FB950A5-B77B-41D3-AFEA-249CFCB898D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7651223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FB950A5-B77B-41D3-AFEA-249CFCB898D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525533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FB950A5-B77B-41D3-AFEA-249CFCB898D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209857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FB950A5-B77B-41D3-AFEA-249CFCB898D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786565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FB950A5-B77B-41D3-AFEA-249CFCB898D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839564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FB950A5-B77B-41D3-AFEA-249CFCB898D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960643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FB950A5-B77B-41D3-AFEA-249CFCB898D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921920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FB950A5-B77B-41D3-AFEA-249CFCB898D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557827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FB950A5-B77B-41D3-AFEA-249CFCB898D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476426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FB950A5-B77B-41D3-AFEA-249CFCB898D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447287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http://8CE1E477AAA633C11B3682B54CA95C2C.dms.sberbank.ru/8CE1E477AAA633C11B3682B54CA95C2C-0A42DEFF41E5DC2372FC54DC6FE1D102-E0C6C0D94A5C0AD9BEA21E843C887B63/1.png" TargetMode="Externa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http://8CE1E477AAA633C11B3682B54CA95C2C.dms.sberbank.ru/8CE1E477AAA633C11B3682B54CA95C2C-0A42DEFF41E5DC2372FC54DC6FE1D102-E0C6C0D94A5C0AD9BEA21E843C887B63/1.png" TargetMode="Externa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0C7E5-5D21-4B66-8A9D-45980AD11607}" type="datetime1">
              <a:rPr lang="ru-RU" smtClean="0"/>
              <a:t>27.05.2026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C0FF9-2454-4D6F-B346-0610B0DFA01D}" type="slidenum">
              <a:rPr lang="ru-RU" smtClean="0"/>
              <a:t>‹#›</a:t>
            </a:fld>
            <a:endParaRPr lang="ru-RU" dirty="0"/>
          </a:p>
        </p:txBody>
      </p:sp>
      <p:pic>
        <p:nvPicPr>
          <p:cNvPr id="8" name="Рисунок 7" descr="http://8CE1E477AAA633C11B3682B54CA95C2C.dms.sberbank.ru/8CE1E477AAA633C11B3682B54CA95C2C-0A42DEFF41E5DC2372FC54DC6FE1D102-E0C6C0D94A5C0AD9BEA21E843C887B63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5183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CAF52-247E-4563-A6E1-2F6FE4D746BC}" type="datetime1">
              <a:rPr lang="ru-RU" smtClean="0"/>
              <a:t>27.05.2026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C0FF9-2454-4D6F-B346-0610B0DFA01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5051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4782"/>
            <a:ext cx="2057400" cy="329088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4782"/>
            <a:ext cx="6019800" cy="329088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BFA04-0630-4549-AAA6-3D93C96B0BD7}" type="datetime1">
              <a:rPr lang="ru-RU" smtClean="0"/>
              <a:t>27.05.2026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C0FF9-2454-4D6F-B346-0610B0DFA01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951684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D6664-37CE-4B65-8109-6A2CC0F08639}" type="datetime1">
              <a:rPr lang="ru-RU" smtClean="0"/>
              <a:t>27.05.2026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C0FF9-2454-4D6F-B346-0610B0DFA01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5842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44EE7-0823-4BDA-8B63-3BA981E6DC9D}" type="datetime1">
              <a:rPr lang="ru-RU" smtClean="0"/>
              <a:t>27.05.2026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C0FF9-2454-4D6F-B346-0610B0DFA01D}" type="slidenum">
              <a:rPr lang="ru-RU" smtClean="0"/>
              <a:t>‹#›</a:t>
            </a:fld>
            <a:endParaRPr lang="ru-RU" dirty="0"/>
          </a:p>
        </p:txBody>
      </p:sp>
      <p:pic>
        <p:nvPicPr>
          <p:cNvPr id="455" name="Рисунок 454" descr="http://8CE1E477AAA633C11B3682B54CA95C2C.dms.sberbank.ru/8CE1E477AAA633C11B3682B54CA95C2C-0A42DEFF41E5DC2372FC54DC6FE1D102-E0C6C0D94A5C0AD9BEA21E843C887B63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  <p:pic>
        <p:nvPicPr>
          <p:cNvPr id="456" name="Рисунок 455" descr="http://8CE1E477AAA633C11B3682B54CA95C2C.dms.sberbank.ru/8CE1E477AAA633C11B3682B54CA95C2C-0A42DEFF41E5DC2372FC54DC6FE1D102-E0C6C0D94A5C0AD9BEA21E843C887B63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  <p:pic>
        <p:nvPicPr>
          <p:cNvPr id="457" name="Рисунок 456" descr="http://8CE1E477AAA633C11B3682B54CA95C2C.dms.sberbank.ru/8CE1E477AAA633C11B3682B54CA95C2C-0A42DEFF41E5DC2372FC54DC6FE1D102-E0C6C0D94A5C0AD9BEA21E843C887B63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  <p:pic>
        <p:nvPicPr>
          <p:cNvPr id="458" name="Рисунок 457" descr="http://8CE1E477AAA633C11B3682B54CA95C2C.dms.sberbank.ru/8CE1E477AAA633C11B3682B54CA95C2C-0A42DEFF41E5DC2372FC54DC6FE1D102-E0C6C0D94A5C0AD9BEA21E843C887B63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  <p:pic>
        <p:nvPicPr>
          <p:cNvPr id="459" name="Рисунок 458" descr="http://8CE1E477AAA633C11B3682B54CA95C2C.dms.sberbank.ru/8CE1E477AAA633C11B3682B54CA95C2C-0A42DEFF41E5DC2372FC54DC6FE1D102-E0C6C0D94A5C0AD9BEA21E843C887B63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  <p:pic>
        <p:nvPicPr>
          <p:cNvPr id="460" name="Рисунок 459" descr="http://8CE1E477AAA633C11B3682B54CA95C2C.dms.sberbank.ru/8CE1E477AAA633C11B3682B54CA95C2C-0A42DEFF41E5DC2372FC54DC6FE1D102-E0C6C0D94A5C0AD9BEA21E843C887B63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  <p:pic>
        <p:nvPicPr>
          <p:cNvPr id="461" name="Рисунок 460" descr="http://8CE1E477AAA633C11B3682B54CA95C2C.dms.sberbank.ru/8CE1E477AAA633C11B3682B54CA95C2C-0A42DEFF41E5DC2372FC54DC6FE1D102-E0C6C0D94A5C0AD9BEA21E843C887B63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  <p:pic>
        <p:nvPicPr>
          <p:cNvPr id="462" name="Рисунок 461" descr="http://8CE1E477AAA633C11B3682B54CA95C2C.dms.sberbank.ru/8CE1E477AAA633C11B3682B54CA95C2C-0A42DEFF41E5DC2372FC54DC6FE1D102-E0C6C0D94A5C0AD9BEA21E843C887B63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  <p:pic>
        <p:nvPicPr>
          <p:cNvPr id="463" name="Рисунок 462" descr="http://8CE1E477AAA633C11B3682B54CA95C2C.dms.sberbank.ru/8CE1E477AAA633C11B3682B54CA95C2C-0A42DEFF41E5DC2372FC54DC6FE1D102-E0C6C0D94A5C0AD9BEA21E843C887B63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  <p:pic>
        <p:nvPicPr>
          <p:cNvPr id="464" name="Рисунок 463" descr="http://8CE1E477AAA633C11B3682B54CA95C2C.dms.sberbank.ru/8CE1E477AAA633C11B3682B54CA95C2C-0A42DEFF41E5DC2372FC54DC6FE1D102-E0C6C0D94A5C0AD9BEA21E843C887B63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  <p:pic>
        <p:nvPicPr>
          <p:cNvPr id="465" name="Рисунок 464" descr="http://8CE1E477AAA633C11B3682B54CA95C2C.dms.sberbank.ru/8CE1E477AAA633C11B3682B54CA95C2C-0A42DEFF41E5DC2372FC54DC6FE1D102-E0C6C0D94A5C0AD9BEA21E843C887B63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  <p:pic>
        <p:nvPicPr>
          <p:cNvPr id="466" name="Рисунок 465" descr="http://8CE1E477AAA633C11B3682B54CA95C2C.dms.sberbank.ru/8CE1E477AAA633C11B3682B54CA95C2C-0A42DEFF41E5DC2372FC54DC6FE1D102-E0C6C0D94A5C0AD9BEA21E843C887B63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  <p:pic>
        <p:nvPicPr>
          <p:cNvPr id="467" name="Рисунок 466" descr="http://8CE1E477AAA633C11B3682B54CA95C2C.dms.sberbank.ru/8CE1E477AAA633C11B3682B54CA95C2C-0A42DEFF41E5DC2372FC54DC6FE1D102-E0C6C0D94A5C0AD9BEA21E843C887B63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  <p:pic>
        <p:nvPicPr>
          <p:cNvPr id="468" name="Рисунок 467" descr="http://8CE1E477AAA633C11B3682B54CA95C2C.dms.sberbank.ru/8CE1E477AAA633C11B3682B54CA95C2C-0A42DEFF41E5DC2372FC54DC6FE1D102-E0C6C0D94A5C0AD9BEA21E843C887B63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  <p:pic>
        <p:nvPicPr>
          <p:cNvPr id="469" name="Рисунок 468" descr="http://8CE1E477AAA633C11B3682B54CA95C2C.dms.sberbank.ru/8CE1E477AAA633C11B3682B54CA95C2C-0A42DEFF41E5DC2372FC54DC6FE1D102-E0C6C0D94A5C0AD9BEA21E843C887B63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  <p:pic>
        <p:nvPicPr>
          <p:cNvPr id="470" name="Рисунок 469" descr="http://8CE1E477AAA633C11B3682B54CA95C2C.dms.sberbank.ru/8CE1E477AAA633C11B3682B54CA95C2C-0A42DEFF41E5DC2372FC54DC6FE1D102-E0C6C0D94A5C0AD9BEA21E843C887B63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  <p:pic>
        <p:nvPicPr>
          <p:cNvPr id="471" name="Рисунок 470" descr="http://8CE1E477AAA633C11B3682B54CA95C2C.dms.sberbank.ru/8CE1E477AAA633C11B3682B54CA95C2C-0A42DEFF41E5DC2372FC54DC6FE1D102-E0C6C0D94A5C0AD9BEA21E843C887B63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  <p:pic>
        <p:nvPicPr>
          <p:cNvPr id="472" name="Рисунок 471" descr="http://8CE1E477AAA633C11B3682B54CA95C2C.dms.sberbank.ru/8CE1E477AAA633C11B3682B54CA95C2C-0A42DEFF41E5DC2372FC54DC6FE1D102-E0C6C0D94A5C0AD9BEA21E843C887B63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  <p:pic>
        <p:nvPicPr>
          <p:cNvPr id="473" name="Рисунок 472" descr="http://8CE1E477AAA633C11B3682B54CA95C2C.dms.sberbank.ru/8CE1E477AAA633C11B3682B54CA95C2C-0A42DEFF41E5DC2372FC54DC6FE1D102-E0C6C0D94A5C0AD9BEA21E843C887B63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  <p:pic>
        <p:nvPicPr>
          <p:cNvPr id="474" name="Рисунок 473" descr="http://8CE1E477AAA633C11B3682B54CA95C2C.dms.sberbank.ru/8CE1E477AAA633C11B3682B54CA95C2C-0A42DEFF41E5DC2372FC54DC6FE1D102-E0C6C0D94A5C0AD9BEA21E843C887B63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  <p:pic>
        <p:nvPicPr>
          <p:cNvPr id="475" name="Рисунок 474" descr="http://8CE1E477AAA633C11B3682B54CA95C2C.dms.sberbank.ru/8CE1E477AAA633C11B3682B54CA95C2C-0A42DEFF41E5DC2372FC54DC6FE1D102-E0C6C0D94A5C0AD9BEA21E843C887B63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  <p:pic>
        <p:nvPicPr>
          <p:cNvPr id="476" name="Рисунок 475" descr="http://8CE1E477AAA633C11B3682B54CA95C2C.dms.sberbank.ru/8CE1E477AAA633C11B3682B54CA95C2C-0A42DEFF41E5DC2372FC54DC6FE1D102-E0C6C0D94A5C0AD9BEA21E843C887B63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  <p:pic>
        <p:nvPicPr>
          <p:cNvPr id="477" name="Рисунок 476" descr="http://8CE1E477AAA633C11B3682B54CA95C2C.dms.sberbank.ru/8CE1E477AAA633C11B3682B54CA95C2C-0A42DEFF41E5DC2372FC54DC6FE1D102-E0C6C0D94A5C0AD9BEA21E843C887B63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  <p:pic>
        <p:nvPicPr>
          <p:cNvPr id="478" name="Рисунок 477" descr="http://8CE1E477AAA633C11B3682B54CA95C2C.dms.sberbank.ru/8CE1E477AAA633C11B3682B54CA95C2C-0A42DEFF41E5DC2372FC54DC6FE1D102-E0C6C0D94A5C0AD9BEA21E843C887B63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  <p:pic>
        <p:nvPicPr>
          <p:cNvPr id="479" name="Рисунок 478" descr="http://8CE1E477AAA633C11B3682B54CA95C2C.dms.sberbank.ru/8CE1E477AAA633C11B3682B54CA95C2C-0A42DEFF41E5DC2372FC54DC6FE1D102-E0C6C0D94A5C0AD9BEA21E843C887B63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  <p:pic>
        <p:nvPicPr>
          <p:cNvPr id="480" name="Рисунок 479" descr="http://8CE1E477AAA633C11B3682B54CA95C2C.dms.sberbank.ru/8CE1E477AAA633C11B3682B54CA95C2C-0A42DEFF41E5DC2372FC54DC6FE1D102-E0C6C0D94A5C0AD9BEA21E843C887B63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  <p:pic>
        <p:nvPicPr>
          <p:cNvPr id="481" name="Рисунок 480" descr="http://8CE1E477AAA633C11B3682B54CA95C2C.dms.sberbank.ru/8CE1E477AAA633C11B3682B54CA95C2C-0A42DEFF41E5DC2372FC54DC6FE1D102-E0C6C0D94A5C0AD9BEA21E843C887B63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  <p:pic>
        <p:nvPicPr>
          <p:cNvPr id="482" name="Рисунок 481" descr="http://8CE1E477AAA633C11B3682B54CA95C2C.dms.sberbank.ru/8CE1E477AAA633C11B3682B54CA95C2C-0A42DEFF41E5DC2372FC54DC6FE1D102-E0C6C0D94A5C0AD9BEA21E843C887B63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  <p:pic>
        <p:nvPicPr>
          <p:cNvPr id="483" name="Рисунок 482" descr="http://8CE1E477AAA633C11B3682B54CA95C2C.dms.sberbank.ru/8CE1E477AAA633C11B3682B54CA95C2C-0A42DEFF41E5DC2372FC54DC6FE1D102-E0C6C0D94A5C0AD9BEA21E843C887B63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  <p:pic>
        <p:nvPicPr>
          <p:cNvPr id="484" name="Рисунок 483" descr="http://8CE1E477AAA633C11B3682B54CA95C2C.dms.sberbank.ru/8CE1E477AAA633C11B3682B54CA95C2C-0A42DEFF41E5DC2372FC54DC6FE1D102-E0C6C0D94A5C0AD9BEA21E843C887B63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  <p:pic>
        <p:nvPicPr>
          <p:cNvPr id="485" name="Рисунок 484" descr="http://8CE1E477AAA633C11B3682B54CA95C2C.dms.sberbank.ru/8CE1E477AAA633C11B3682B54CA95C2C-0A42DEFF41E5DC2372FC54DC6FE1D102-E0C6C0D94A5C0AD9BEA21E843C887B63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  <p:pic>
        <p:nvPicPr>
          <p:cNvPr id="486" name="Рисунок 485" descr="http://8CE1E477AAA633C11B3682B54CA95C2C.dms.sberbank.ru/8CE1E477AAA633C11B3682B54CA95C2C-0A42DEFF41E5DC2372FC54DC6FE1D102-E0C6C0D94A5C0AD9BEA21E843C887B63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  <p:pic>
        <p:nvPicPr>
          <p:cNvPr id="487" name="Рисунок 486" descr="http://8CE1E477AAA633C11B3682B54CA95C2C.dms.sberbank.ru/8CE1E477AAA633C11B3682B54CA95C2C-0A42DEFF41E5DC2372FC54DC6FE1D102-E0C6C0D94A5C0AD9BEA21E843C887B63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  <p:pic>
        <p:nvPicPr>
          <p:cNvPr id="488" name="Рисунок 487" descr="http://8CE1E477AAA633C11B3682B54CA95C2C.dms.sberbank.ru/8CE1E477AAA633C11B3682B54CA95C2C-0A42DEFF41E5DC2372FC54DC6FE1D102-E0C6C0D94A5C0AD9BEA21E843C887B63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  <p:pic>
        <p:nvPicPr>
          <p:cNvPr id="489" name="Рисунок 488" descr="http://8CE1E477AAA633C11B3682B54CA95C2C.dms.sberbank.ru/8CE1E477AAA633C11B3682B54CA95C2C-0A42DEFF41E5DC2372FC54DC6FE1D102-E0C6C0D94A5C0AD9BEA21E843C887B63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  <p:pic>
        <p:nvPicPr>
          <p:cNvPr id="490" name="Рисунок 489" descr="http://8CE1E477AAA633C11B3682B54CA95C2C.dms.sberbank.ru/8CE1E477AAA633C11B3682B54CA95C2C-0A42DEFF41E5DC2372FC54DC6FE1D102-E0C6C0D94A5C0AD9BEA21E843C887B63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  <p:pic>
        <p:nvPicPr>
          <p:cNvPr id="491" name="Рисунок 490" descr="http://8CE1E477AAA633C11B3682B54CA95C2C.dms.sberbank.ru/8CE1E477AAA633C11B3682B54CA95C2C-0A42DEFF41E5DC2372FC54DC6FE1D102-E0C6C0D94A5C0AD9BEA21E843C887B63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  <p:pic>
        <p:nvPicPr>
          <p:cNvPr id="492" name="Рисунок 491" descr="http://8CE1E477AAA633C11B3682B54CA95C2C.dms.sberbank.ru/8CE1E477AAA633C11B3682B54CA95C2C-0A42DEFF41E5DC2372FC54DC6FE1D102-E0C6C0D94A5C0AD9BEA21E843C887B63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  <p:pic>
        <p:nvPicPr>
          <p:cNvPr id="493" name="Рисунок 492" descr="http://8CE1E477AAA633C11B3682B54CA95C2C.dms.sberbank.ru/8CE1E477AAA633C11B3682B54CA95C2C-0A42DEFF41E5DC2372FC54DC6FE1D102-E0C6C0D94A5C0AD9BEA21E843C887B63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  <p:pic>
        <p:nvPicPr>
          <p:cNvPr id="494" name="Рисунок 493" descr="http://8CE1E477AAA633C11B3682B54CA95C2C.dms.sberbank.ru/8CE1E477AAA633C11B3682B54CA95C2C-0A42DEFF41E5DC2372FC54DC6FE1D102-E0C6C0D94A5C0AD9BEA21E843C887B63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  <p:pic>
        <p:nvPicPr>
          <p:cNvPr id="495" name="Рисунок 494" descr="http://8CE1E477AAA633C11B3682B54CA95C2C.dms.sberbank.ru/8CE1E477AAA633C11B3682B54CA95C2C-0A42DEFF41E5DC2372FC54DC6FE1D102-E0C6C0D94A5C0AD9BEA21E843C887B63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  <p:pic>
        <p:nvPicPr>
          <p:cNvPr id="496" name="Рисунок 495" descr="http://8CE1E477AAA633C11B3682B54CA95C2C.dms.sberbank.ru/8CE1E477AAA633C11B3682B54CA95C2C-0A42DEFF41E5DC2372FC54DC6FE1D102-E0C6C0D94A5C0AD9BEA21E843C887B63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  <p:pic>
        <p:nvPicPr>
          <p:cNvPr id="497" name="Рисунок 496" descr="http://8CE1E477AAA633C11B3682B54CA95C2C.dms.sberbank.ru/8CE1E477AAA633C11B3682B54CA95C2C-0A42DEFF41E5DC2372FC54DC6FE1D102-E0C6C0D94A5C0AD9BEA21E843C887B63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  <p:pic>
        <p:nvPicPr>
          <p:cNvPr id="498" name="Рисунок 497" descr="http://8CE1E477AAA633C11B3682B54CA95C2C.dms.sberbank.ru/8CE1E477AAA633C11B3682B54CA95C2C-0A42DEFF41E5DC2372FC54DC6FE1D102-E0C6C0D94A5C0AD9BEA21E843C887B63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  <p:pic>
        <p:nvPicPr>
          <p:cNvPr id="499" name="Рисунок 498" descr="http://8CE1E477AAA633C11B3682B54CA95C2C.dms.sberbank.ru/8CE1E477AAA633C11B3682B54CA95C2C-0A42DEFF41E5DC2372FC54DC6FE1D102-E0C6C0D94A5C0AD9BEA21E843C887B63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  <p:pic>
        <p:nvPicPr>
          <p:cNvPr id="500" name="Рисунок 499" descr="http://8CE1E477AAA633C11B3682B54CA95C2C.dms.sberbank.ru/8CE1E477AAA633C11B3682B54CA95C2C-0A42DEFF41E5DC2372FC54DC6FE1D102-E0C6C0D94A5C0AD9BEA21E843C887B63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  <p:pic>
        <p:nvPicPr>
          <p:cNvPr id="501" name="Рисунок 500" descr="http://8CE1E477AAA633C11B3682B54CA95C2C.dms.sberbank.ru/8CE1E477AAA633C11B3682B54CA95C2C-0A42DEFF41E5DC2372FC54DC6FE1D102-E0C6C0D94A5C0AD9BEA21E843C887B63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  <p:pic>
        <p:nvPicPr>
          <p:cNvPr id="502" name="Рисунок 501" descr="http://8CE1E477AAA633C11B3682B54CA95C2C.dms.sberbank.ru/8CE1E477AAA633C11B3682B54CA95C2C-0A42DEFF41E5DC2372FC54DC6FE1D102-E0C6C0D94A5C0AD9BEA21E843C887B63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  <p:pic>
        <p:nvPicPr>
          <p:cNvPr id="503" name="Рисунок 502" descr="http://8CE1E477AAA633C11B3682B54CA95C2C.dms.sberbank.ru/8CE1E477AAA633C11B3682B54CA95C2C-0A42DEFF41E5DC2372FC54DC6FE1D102-E0C6C0D94A5C0AD9BEA21E843C887B63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  <p:pic>
        <p:nvPicPr>
          <p:cNvPr id="504" name="Рисунок 503" descr="http://8CE1E477AAA633C11B3682B54CA95C2C.dms.sberbank.ru/8CE1E477AAA633C11B3682B54CA95C2C-0A42DEFF41E5DC2372FC54DC6FE1D102-E0C6C0D94A5C0AD9BEA21E843C887B63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  <p:pic>
        <p:nvPicPr>
          <p:cNvPr id="505" name="Рисунок 504" descr="http://8CE1E477AAA633C11B3682B54CA95C2C.dms.sberbank.ru/8CE1E477AAA633C11B3682B54CA95C2C-0A42DEFF41E5DC2372FC54DC6FE1D102-E0C6C0D94A5C0AD9BEA21E843C887B63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  <p:pic>
        <p:nvPicPr>
          <p:cNvPr id="506" name="Рисунок 505" descr="http://8CE1E477AAA633C11B3682B54CA95C2C.dms.sberbank.ru/8CE1E477AAA633C11B3682B54CA95C2C-0A42DEFF41E5DC2372FC54DC6FE1D102-E0C6C0D94A5C0AD9BEA21E843C887B63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  <p:pic>
        <p:nvPicPr>
          <p:cNvPr id="507" name="Рисунок 506" descr="http://8CE1E477AAA633C11B3682B54CA95C2C.dms.sberbank.ru/8CE1E477AAA633C11B3682B54CA95C2C-0A42DEFF41E5DC2372FC54DC6FE1D102-E0C6C0D94A5C0AD9BEA21E843C887B63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  <p:pic>
        <p:nvPicPr>
          <p:cNvPr id="508" name="Рисунок 507" descr="http://8CE1E477AAA633C11B3682B54CA95C2C.dms.sberbank.ru/8CE1E477AAA633C11B3682B54CA95C2C-0A42DEFF41E5DC2372FC54DC6FE1D102-E0C6C0D94A5C0AD9BEA21E843C887B63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  <p:pic>
        <p:nvPicPr>
          <p:cNvPr id="509" name="Рисунок 508" descr="http://8CE1E477AAA633C11B3682B54CA95C2C.dms.sberbank.ru/8CE1E477AAA633C11B3682B54CA95C2C-0A42DEFF41E5DC2372FC54DC6FE1D102-E0C6C0D94A5C0AD9BEA21E843C887B63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  <p:pic>
        <p:nvPicPr>
          <p:cNvPr id="510" name="Рисунок 509" descr="http://8CE1E477AAA633C11B3682B54CA95C2C.dms.sberbank.ru/8CE1E477AAA633C11B3682B54CA95C2C-0A42DEFF41E5DC2372FC54DC6FE1D102-E0C6C0D94A5C0AD9BEA21E843C887B63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  <p:pic>
        <p:nvPicPr>
          <p:cNvPr id="511" name="Рисунок 510" descr="http://8CE1E477AAA633C11B3682B54CA95C2C.dms.sberbank.ru/8CE1E477AAA633C11B3682B54CA95C2C-0A42DEFF41E5DC2372FC54DC6FE1D102-E0C6C0D94A5C0AD9BEA21E843C887B63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  <p:pic>
        <p:nvPicPr>
          <p:cNvPr id="512" name="Рисунок 511" descr="http://8CE1E477AAA633C11B3682B54CA95C2C.dms.sberbank.ru/8CE1E477AAA633C11B3682B54CA95C2C-0A42DEFF41E5DC2372FC54DC6FE1D102-E0C6C0D94A5C0AD9BEA21E843C887B63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  <p:pic>
        <p:nvPicPr>
          <p:cNvPr id="513" name="Рисунок 512" descr="http://8CE1E477AAA633C11B3682B54CA95C2C.dms.sberbank.ru/8CE1E477AAA633C11B3682B54CA95C2C-0A42DEFF41E5DC2372FC54DC6FE1D102-E0C6C0D94A5C0AD9BEA21E843C887B63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  <p:pic>
        <p:nvPicPr>
          <p:cNvPr id="514" name="Рисунок 513" descr="http://8CE1E477AAA633C11B3682B54CA95C2C.dms.sberbank.ru/8CE1E477AAA633C11B3682B54CA95C2C-0A42DEFF41E5DC2372FC54DC6FE1D102-E0C6C0D94A5C0AD9BEA21E843C887B63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  <p:pic>
        <p:nvPicPr>
          <p:cNvPr id="515" name="Рисунок 514" descr="http://8CE1E477AAA633C11B3682B54CA95C2C.dms.sberbank.ru/8CE1E477AAA633C11B3682B54CA95C2C-0A42DEFF41E5DC2372FC54DC6FE1D102-E0C6C0D94A5C0AD9BEA21E843C887B63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  <p:pic>
        <p:nvPicPr>
          <p:cNvPr id="516" name="Рисунок 515" descr="http://8CE1E477AAA633C11B3682B54CA95C2C.dms.sberbank.ru/8CE1E477AAA633C11B3682B54CA95C2C-0A42DEFF41E5DC2372FC54DC6FE1D102-E0C6C0D94A5C0AD9BEA21E843C887B63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  <p:pic>
        <p:nvPicPr>
          <p:cNvPr id="517" name="Рисунок 516" descr="http://8CE1E477AAA633C11B3682B54CA95C2C.dms.sberbank.ru/8CE1E477AAA633C11B3682B54CA95C2C-0A42DEFF41E5DC2372FC54DC6FE1D102-E0C6C0D94A5C0AD9BEA21E843C887B63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  <p:pic>
        <p:nvPicPr>
          <p:cNvPr id="518" name="Рисунок 517" descr="http://8CE1E477AAA633C11B3682B54CA95C2C.dms.sberbank.ru/8CE1E477AAA633C11B3682B54CA95C2C-0A42DEFF41E5DC2372FC54DC6FE1D102-E0C6C0D94A5C0AD9BEA21E843C887B63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  <p:pic>
        <p:nvPicPr>
          <p:cNvPr id="519" name="Рисунок 518" descr="http://8CE1E477AAA633C11B3682B54CA95C2C.dms.sberbank.ru/8CE1E477AAA633C11B3682B54CA95C2C-0A42DEFF41E5DC2372FC54DC6FE1D102-E0C6C0D94A5C0AD9BEA21E843C887B63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  <p:pic>
        <p:nvPicPr>
          <p:cNvPr id="520" name="Рисунок 519" descr="http://8CE1E477AAA633C11B3682B54CA95C2C.dms.sberbank.ru/8CE1E477AAA633C11B3682B54CA95C2C-0A42DEFF41E5DC2372FC54DC6FE1D102-E0C6C0D94A5C0AD9BEA21E843C887B63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  <p:pic>
        <p:nvPicPr>
          <p:cNvPr id="521" name="Рисунок 520" descr="http://8CE1E477AAA633C11B3682B54CA95C2C.dms.sberbank.ru/8CE1E477AAA633C11B3682B54CA95C2C-0A42DEFF41E5DC2372FC54DC6FE1D102-E0C6C0D94A5C0AD9BEA21E843C887B63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  <p:pic>
        <p:nvPicPr>
          <p:cNvPr id="522" name="Рисунок 521" descr="http://8CE1E477AAA633C11B3682B54CA95C2C.dms.sberbank.ru/8CE1E477AAA633C11B3682B54CA95C2C-0A42DEFF41E5DC2372FC54DC6FE1D102-E0C6C0D94A5C0AD9BEA21E843C887B63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  <p:pic>
        <p:nvPicPr>
          <p:cNvPr id="523" name="Рисунок 522" descr="http://8CE1E477AAA633C11B3682B54CA95C2C.dms.sberbank.ru/8CE1E477AAA633C11B3682B54CA95C2C-0A42DEFF41E5DC2372FC54DC6FE1D102-E0C6C0D94A5C0AD9BEA21E843C887B63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  <p:pic>
        <p:nvPicPr>
          <p:cNvPr id="524" name="Рисунок 523" descr="http://8CE1E477AAA633C11B3682B54CA95C2C.dms.sberbank.ru/8CE1E477AAA633C11B3682B54CA95C2C-0A42DEFF41E5DC2372FC54DC6FE1D102-E0C6C0D94A5C0AD9BEA21E843C887B63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  <p:pic>
        <p:nvPicPr>
          <p:cNvPr id="525" name="Рисунок 524" descr="http://8CE1E477AAA633C11B3682B54CA95C2C.dms.sberbank.ru/8CE1E477AAA633C11B3682B54CA95C2C-0A42DEFF41E5DC2372FC54DC6FE1D102-E0C6C0D94A5C0AD9BEA21E843C887B63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  <p:pic>
        <p:nvPicPr>
          <p:cNvPr id="526" name="Рисунок 525" descr="http://8CE1E477AAA633C11B3682B54CA95C2C.dms.sberbank.ru/8CE1E477AAA633C11B3682B54CA95C2C-0A42DEFF41E5DC2372FC54DC6FE1D102-E0C6C0D94A5C0AD9BEA21E843C887B63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  <p:pic>
        <p:nvPicPr>
          <p:cNvPr id="527" name="Рисунок 526" descr="http://8CE1E477AAA633C11B3682B54CA95C2C.dms.sberbank.ru/8CE1E477AAA633C11B3682B54CA95C2C-0A42DEFF41E5DC2372FC54DC6FE1D102-E0C6C0D94A5C0AD9BEA21E843C887B63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  <p:pic>
        <p:nvPicPr>
          <p:cNvPr id="528" name="Рисунок 527" descr="http://8CE1E477AAA633C11B3682B54CA95C2C.dms.sberbank.ru/8CE1E477AAA633C11B3682B54CA95C2C-0A42DEFF41E5DC2372FC54DC6FE1D102-E0C6C0D94A5C0AD9BEA21E843C887B63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  <p:pic>
        <p:nvPicPr>
          <p:cNvPr id="529" name="Рисунок 528" descr="http://8CE1E477AAA633C11B3682B54CA95C2C.dms.sberbank.ru/8CE1E477AAA633C11B3682B54CA95C2C-0A42DEFF41E5DC2372FC54DC6FE1D102-E0C6C0D94A5C0AD9BEA21E843C887B63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  <p:pic>
        <p:nvPicPr>
          <p:cNvPr id="530" name="Рисунок 529" descr="http://8CE1E477AAA633C11B3682B54CA95C2C.dms.sberbank.ru/8CE1E477AAA633C11B3682B54CA95C2C-0A42DEFF41E5DC2372FC54DC6FE1D102-E0C6C0D94A5C0AD9BEA21E843C887B63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  <p:pic>
        <p:nvPicPr>
          <p:cNvPr id="531" name="Рисунок 530" descr="http://8CE1E477AAA633C11B3682B54CA95C2C.dms.sberbank.ru/8CE1E477AAA633C11B3682B54CA95C2C-0A42DEFF41E5DC2372FC54DC6FE1D102-E0C6C0D94A5C0AD9BEA21E843C887B63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  <p:pic>
        <p:nvPicPr>
          <p:cNvPr id="532" name="Рисунок 531" descr="http://8CE1E477AAA633C11B3682B54CA95C2C.dms.sberbank.ru/8CE1E477AAA633C11B3682B54CA95C2C-0A42DEFF41E5DC2372FC54DC6FE1D102-E0C6C0D94A5C0AD9BEA21E843C887B63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  <p:pic>
        <p:nvPicPr>
          <p:cNvPr id="533" name="Рисунок 532" descr="http://8CE1E477AAA633C11B3682B54CA95C2C.dms.sberbank.ru/8CE1E477AAA633C11B3682B54CA95C2C-0A42DEFF41E5DC2372FC54DC6FE1D102-E0C6C0D94A5C0AD9BEA21E843C887B63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  <p:pic>
        <p:nvPicPr>
          <p:cNvPr id="534" name="Рисунок 533" descr="http://8CE1E477AAA633C11B3682B54CA95C2C.dms.sberbank.ru/8CE1E477AAA633C11B3682B54CA95C2C-0A42DEFF41E5DC2372FC54DC6FE1D102-E0C6C0D94A5C0AD9BEA21E843C887B63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  <p:pic>
        <p:nvPicPr>
          <p:cNvPr id="535" name="Рисунок 534" descr="http://8CE1E477AAA633C11B3682B54CA95C2C.dms.sberbank.ru/8CE1E477AAA633C11B3682B54CA95C2C-0A42DEFF41E5DC2372FC54DC6FE1D102-E0C6C0D94A5C0AD9BEA21E843C887B63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  <p:pic>
        <p:nvPicPr>
          <p:cNvPr id="536" name="Рисунок 535" descr="http://8CE1E477AAA633C11B3682B54CA95C2C.dms.sberbank.ru/8CE1E477AAA633C11B3682B54CA95C2C-0A42DEFF41E5DC2372FC54DC6FE1D102-E0C6C0D94A5C0AD9BEA21E843C887B63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  <p:pic>
        <p:nvPicPr>
          <p:cNvPr id="537" name="Рисунок 536" descr="http://8CE1E477AAA633C11B3682B54CA95C2C.dms.sberbank.ru/8CE1E477AAA633C11B3682B54CA95C2C-0A42DEFF41E5DC2372FC54DC6FE1D102-E0C6C0D94A5C0AD9BEA21E843C887B63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  <p:pic>
        <p:nvPicPr>
          <p:cNvPr id="538" name="Рисунок 537" descr="http://8CE1E477AAA633C11B3682B54CA95C2C.dms.sberbank.ru/8CE1E477AAA633C11B3682B54CA95C2C-0A42DEFF41E5DC2372FC54DC6FE1D102-E0C6C0D94A5C0AD9BEA21E843C887B63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  <p:pic>
        <p:nvPicPr>
          <p:cNvPr id="539" name="Рисунок 538" descr="http://8CE1E477AAA633C11B3682B54CA95C2C.dms.sberbank.ru/8CE1E477AAA633C11B3682B54CA95C2C-0A42DEFF41E5DC2372FC54DC6FE1D102-E0C6C0D94A5C0AD9BEA21E843C887B63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  <p:pic>
        <p:nvPicPr>
          <p:cNvPr id="540" name="Рисунок 539" descr="http://8CE1E477AAA633C11B3682B54CA95C2C.dms.sberbank.ru/8CE1E477AAA633C11B3682B54CA95C2C-0A42DEFF41E5DC2372FC54DC6FE1D102-E0C6C0D94A5C0AD9BEA21E843C887B63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  <p:pic>
        <p:nvPicPr>
          <p:cNvPr id="541" name="Рисунок 540" descr="http://8CE1E477AAA633C11B3682B54CA95C2C.dms.sberbank.ru/8CE1E477AAA633C11B3682B54CA95C2C-0A42DEFF41E5DC2372FC54DC6FE1D102-E0C6C0D94A5C0AD9BEA21E843C887B63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  <p:pic>
        <p:nvPicPr>
          <p:cNvPr id="542" name="Рисунок 541" descr="http://8CE1E477AAA633C11B3682B54CA95C2C.dms.sberbank.ru/8CE1E477AAA633C11B3682B54CA95C2C-0A42DEFF41E5DC2372FC54DC6FE1D102-E0C6C0D94A5C0AD9BEA21E843C887B63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  <p:pic>
        <p:nvPicPr>
          <p:cNvPr id="543" name="Рисунок 542" descr="http://8CE1E477AAA633C11B3682B54CA95C2C.dms.sberbank.ru/8CE1E477AAA633C11B3682B54CA95C2C-0A42DEFF41E5DC2372FC54DC6FE1D102-E0C6C0D94A5C0AD9BEA21E843C887B63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  <p:pic>
        <p:nvPicPr>
          <p:cNvPr id="544" name="Рисунок 543" descr="http://8CE1E477AAA633C11B3682B54CA95C2C.dms.sberbank.ru/8CE1E477AAA633C11B3682B54CA95C2C-0A42DEFF41E5DC2372FC54DC6FE1D102-E0C6C0D94A5C0AD9BEA21E843C887B63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  <p:pic>
        <p:nvPicPr>
          <p:cNvPr id="545" name="Рисунок 544" descr="http://8CE1E477AAA633C11B3682B54CA95C2C.dms.sberbank.ru/8CE1E477AAA633C11B3682B54CA95C2C-0A42DEFF41E5DC2372FC54DC6FE1D102-E0C6C0D94A5C0AD9BEA21E843C887B63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  <p:pic>
        <p:nvPicPr>
          <p:cNvPr id="546" name="Рисунок 545" descr="http://8CE1E477AAA633C11B3682B54CA95C2C.dms.sberbank.ru/8CE1E477AAA633C11B3682B54CA95C2C-0A42DEFF41E5DC2372FC54DC6FE1D102-E0C6C0D94A5C0AD9BEA21E843C887B63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  <p:pic>
        <p:nvPicPr>
          <p:cNvPr id="547" name="Рисунок 546" descr="http://8CE1E477AAA633C11B3682B54CA95C2C.dms.sberbank.ru/8CE1E477AAA633C11B3682B54CA95C2C-0A42DEFF41E5DC2372FC54DC6FE1D102-E0C6C0D94A5C0AD9BEA21E843C887B63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  <p:pic>
        <p:nvPicPr>
          <p:cNvPr id="548" name="Рисунок 547" descr="http://8CE1E477AAA633C11B3682B54CA95C2C.dms.sberbank.ru/8CE1E477AAA633C11B3682B54CA95C2C-0A42DEFF41E5DC2372FC54DC6FE1D102-E0C6C0D94A5C0AD9BEA21E843C887B63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  <p:pic>
        <p:nvPicPr>
          <p:cNvPr id="549" name="Рисунок 548" descr="http://8CE1E477AAA633C11B3682B54CA95C2C.dms.sberbank.ru/8CE1E477AAA633C11B3682B54CA95C2C-0A42DEFF41E5DC2372FC54DC6FE1D102-E0C6C0D94A5C0AD9BEA21E843C887B63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  <p:pic>
        <p:nvPicPr>
          <p:cNvPr id="550" name="Рисунок 549" descr="http://8CE1E477AAA633C11B3682B54CA95C2C.dms.sberbank.ru/8CE1E477AAA633C11B3682B54CA95C2C-0A42DEFF41E5DC2372FC54DC6FE1D102-E0C6C0D94A5C0AD9BEA21E843C887B63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1684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B844F-AB87-42EF-8211-9101DF849908}" type="datetime1">
              <a:rPr lang="ru-RU" smtClean="0"/>
              <a:t>27.05.2026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C0FF9-2454-4D6F-B346-0610B0DFA01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29348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E6B8E-9E04-4E96-B52C-BA1CA57195E9}" type="datetime1">
              <a:rPr lang="ru-RU" smtClean="0"/>
              <a:t>27.05.2026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C0FF9-2454-4D6F-B346-0610B0DFA01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8825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7BFDB-BCDF-4223-86BE-B14FC417967B}" type="datetime1">
              <a:rPr lang="ru-RU" smtClean="0"/>
              <a:t>27.05.2026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C0FF9-2454-4D6F-B346-0610B0DFA01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76668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2F0BC-0F7F-47DD-8D15-B46D808D75AE}" type="datetime1">
              <a:rPr lang="ru-RU" smtClean="0"/>
              <a:t>27.05.2026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C0FF9-2454-4D6F-B346-0610B0DFA01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4166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E7507-E1C1-4307-B932-8A11D66D7EE7}" type="datetime1">
              <a:rPr lang="ru-RU" smtClean="0"/>
              <a:t>27.05.2026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C0FF9-2454-4D6F-B346-0610B0DFA01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9862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9C602-F46A-46C3-A5C5-CB8CFA596BAC}" type="datetime1">
              <a:rPr lang="ru-RU" smtClean="0"/>
              <a:t>27.05.2026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C0FF9-2454-4D6F-B346-0610B0DFA01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857411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EEAEB-89B0-4978-B936-23024377F465}" type="datetime1">
              <a:rPr lang="ru-RU" smtClean="0"/>
              <a:t>27.05.2026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C0FF9-2454-4D6F-B346-0610B0DFA01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67006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52FD25-9580-4384-A587-549BB0EB9FE4}" type="datetime1">
              <a:rPr lang="ru-RU" smtClean="0"/>
              <a:t>27.05.2026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0C0FF9-2454-4D6F-B346-0610B0DFA01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88964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  <p:sldLayoutId id="214748366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179512" y="92268"/>
            <a:ext cx="2195735" cy="327157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  <a:lumMod val="92000"/>
                </a:schemeClr>
              </a:gs>
              <a:gs pos="33000">
                <a:schemeClr val="bg1">
                  <a:alpha val="91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683569" y="2067694"/>
            <a:ext cx="76683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latin typeface="Segoe UI Light" panose="020B0502040204020203" pitchFamily="34" charset="0"/>
                <a:ea typeface="Segoe UI Symbol" panose="020B0502040204020203" pitchFamily="34" charset="0"/>
                <a:cs typeface="Segoe UI Light" panose="020B0502040204020203" pitchFamily="34" charset="0"/>
              </a:rPr>
              <a:t>Качество ведения абонентской базы. Проблемные вопросы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49F561D-4A69-4464-BB99-2A18AC8D0103}"/>
              </a:ext>
            </a:extLst>
          </p:cNvPr>
          <p:cNvSpPr txBox="1"/>
          <p:nvPr/>
        </p:nvSpPr>
        <p:spPr>
          <a:xfrm>
            <a:off x="5652120" y="4083918"/>
            <a:ext cx="29523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>
                <a:latin typeface="Segoe UI Light" panose="020B0502040204020203" pitchFamily="34" charset="0"/>
                <a:ea typeface="Segoe UI Symbol" panose="020B0502040204020203" pitchFamily="34" charset="0"/>
                <a:cs typeface="Segoe UI Light" panose="020B0502040204020203" pitchFamily="34" charset="0"/>
              </a:rPr>
              <a:t>Лифашина Юлия </a:t>
            </a:r>
          </a:p>
        </p:txBody>
      </p:sp>
    </p:spTree>
    <p:extLst>
      <p:ext uri="{BB962C8B-B14F-4D97-AF65-F5344CB8AC3E}">
        <p14:creationId xmlns:p14="http://schemas.microsoft.com/office/powerpoint/2010/main" val="20887697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C0FF9-2454-4D6F-B346-0610B0DFA01D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51520" y="-85700"/>
            <a:ext cx="8604955" cy="857250"/>
          </a:xfrm>
        </p:spPr>
        <p:txBody>
          <a:bodyPr>
            <a:noAutofit/>
          </a:bodyPr>
          <a:lstStyle/>
          <a:p>
            <a:pPr algn="l"/>
            <a:r>
              <a:rPr lang="ru-RU" sz="3200" b="1" dirty="0">
                <a:solidFill>
                  <a:srgbClr val="00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Аналитическая отчетность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BC41056-785F-4F7B-9758-A7CB5C78BAA2}"/>
              </a:ext>
            </a:extLst>
          </p:cNvPr>
          <p:cNvSpPr txBox="1"/>
          <p:nvPr/>
        </p:nvSpPr>
        <p:spPr>
          <a:xfrm>
            <a:off x="287525" y="915566"/>
            <a:ext cx="8604955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ru-RU" sz="1600" dirty="0">
                <a:latin typeface="Segoe UI Light" panose="020B0502040204020203" pitchFamily="34" charset="0"/>
                <a:cs typeface="Segoe UI Light" panose="020B0502040204020203" pitchFamily="34" charset="0"/>
              </a:rPr>
              <a:t>Для инвентаризации абонентской базы необходимо произвести выгрузки данных из автоматизированной системы, в которой ведется база абонентов и производятся начисления:</a:t>
            </a:r>
          </a:p>
          <a:p>
            <a:pPr marL="342900" indent="-342900">
              <a:spcBef>
                <a:spcPts val="600"/>
              </a:spcBef>
              <a:buAutoNum type="arabicPeriod"/>
            </a:pPr>
            <a:r>
              <a:rPr lang="ru-RU" sz="1600" dirty="0">
                <a:latin typeface="Segoe UI Light" panose="020B0502040204020203" pitchFamily="34" charset="0"/>
                <a:cs typeface="Segoe UI Light" panose="020B0502040204020203" pitchFamily="34" charset="0"/>
              </a:rPr>
              <a:t>По адресному пространству: 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1600" dirty="0">
                <a:latin typeface="Segoe UI Light" panose="020B0502040204020203" pitchFamily="34" charset="0"/>
                <a:cs typeface="Segoe UI Light" panose="020B0502040204020203" pitchFamily="34" charset="0"/>
              </a:rPr>
              <a:t>Перечень адресов, которые не совпадают с ФИАС, и по которым в ГИС ЖКХ не передаются данные. Далее по таким адресам необходимо обследование на месте силами контролеров РСО, картографическая верификация или привязка к </a:t>
            </a:r>
            <a:r>
              <a:rPr lang="ru-RU" sz="1600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геоточке</a:t>
            </a:r>
            <a:r>
              <a:rPr lang="ru-RU" sz="1600" dirty="0">
                <a:latin typeface="Segoe UI Light" panose="020B0502040204020203" pitchFamily="34" charset="0"/>
                <a:cs typeface="Segoe UI Light" panose="020B0502040204020203" pitchFamily="34" charset="0"/>
              </a:rPr>
              <a:t>.   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1600" dirty="0">
                <a:latin typeface="Segoe UI Light" panose="020B0502040204020203" pitchFamily="34" charset="0"/>
                <a:cs typeface="Segoe UI Light" panose="020B0502040204020203" pitchFamily="34" charset="0"/>
              </a:rPr>
              <a:t>Перечень адресов, по которым длительное время (более года), не было ни одной оплаты. В данном случае производится обследование на месте силами контролеров РСО на предмет наличия заброшенных, разрушенных, сгоревших объектов недвижимости.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 startAt="2"/>
            </a:pPr>
            <a:r>
              <a:rPr lang="ru-RU" sz="1600" dirty="0">
                <a:latin typeface="Segoe UI Light" panose="020B0502040204020203" pitchFamily="34" charset="0"/>
                <a:cs typeface="Segoe UI Light" panose="020B0502040204020203" pitchFamily="34" charset="0"/>
              </a:rPr>
              <a:t>По степени благоустройства – перечень адресов, по которым установлена степень благоустройства, отличная от максимальной. И далее от самой низкой и по возрастающей проводить обследования на предмет соответствия фактической степени благоустройства, указанной в системе. В момент обследования опрашивать абонента на предмет количества проживающих, по итогам вносить данные в абонентскую базу.</a:t>
            </a:r>
          </a:p>
        </p:txBody>
      </p:sp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B886AC6E-4C7C-4A6B-9959-D5D12F57CF28}"/>
              </a:ext>
            </a:extLst>
          </p:cNvPr>
          <p:cNvCxnSpPr/>
          <p:nvPr/>
        </p:nvCxnSpPr>
        <p:spPr>
          <a:xfrm>
            <a:off x="35496" y="750118"/>
            <a:ext cx="5796000" cy="0"/>
          </a:xfrm>
          <a:prstGeom prst="line">
            <a:avLst/>
          </a:prstGeom>
          <a:ln w="31750">
            <a:solidFill>
              <a:schemeClr val="tx1">
                <a:lumMod val="50000"/>
                <a:lumOff val="50000"/>
              </a:schemeClr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22738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C0FF9-2454-4D6F-B346-0610B0DFA01D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51520" y="-85700"/>
            <a:ext cx="8604955" cy="857250"/>
          </a:xfrm>
        </p:spPr>
        <p:txBody>
          <a:bodyPr>
            <a:noAutofit/>
          </a:bodyPr>
          <a:lstStyle/>
          <a:p>
            <a:pPr algn="l"/>
            <a:r>
              <a:rPr lang="ru-RU" sz="3200" b="1" dirty="0">
                <a:solidFill>
                  <a:srgbClr val="00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Аналитическая отчетность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BC41056-785F-4F7B-9758-A7CB5C78BAA2}"/>
              </a:ext>
            </a:extLst>
          </p:cNvPr>
          <p:cNvSpPr txBox="1"/>
          <p:nvPr/>
        </p:nvSpPr>
        <p:spPr>
          <a:xfrm>
            <a:off x="395536" y="895816"/>
            <a:ext cx="8460939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600"/>
              </a:spcBef>
              <a:buFont typeface="+mj-lt"/>
              <a:buAutoNum type="arabicPeriod" startAt="3"/>
            </a:pPr>
            <a:r>
              <a:rPr lang="ru-RU" sz="1600" dirty="0">
                <a:latin typeface="Segoe UI Light" panose="020B0502040204020203" pitchFamily="34" charset="0"/>
                <a:cs typeface="Segoe UI Light" panose="020B0502040204020203" pitchFamily="34" charset="0"/>
              </a:rPr>
              <a:t>По поливным площадям – выгрузка данных по ИЖС с указанием в поле «поливные площади» «0» или минимальных значений (до 100 м2). По данным адресам возможно как провести обследование, так и прибегнуть к более радикальным мерам – взять площадь участка, вычесть площадь строений, а оставшиеся площади обозначить как «поливные» и по ним производить начисления. </a:t>
            </a:r>
          </a:p>
          <a:p>
            <a:pPr marL="342900" indent="-342900">
              <a:spcBef>
                <a:spcPts val="600"/>
              </a:spcBef>
              <a:buAutoNum type="arabicPeriod" startAt="3"/>
            </a:pPr>
            <a:r>
              <a:rPr lang="ru-RU" sz="1600" dirty="0">
                <a:latin typeface="Segoe UI Light" panose="020B0502040204020203" pitchFamily="34" charset="0"/>
                <a:cs typeface="Segoe UI Light" panose="020B0502040204020203" pitchFamily="34" charset="0"/>
              </a:rPr>
              <a:t>По приборам учета – выгрузка ПУ, по которым отсутствует в базе заводской номер, дата поверки. Далее ПУ, по которым более 3 месяцев не передаются показания, переведен ли абонент на норматив.</a:t>
            </a:r>
          </a:p>
          <a:p>
            <a:pPr marL="342900" indent="-342900">
              <a:spcBef>
                <a:spcPts val="600"/>
              </a:spcBef>
              <a:buAutoNum type="arabicPeriod" startAt="3"/>
            </a:pPr>
            <a:r>
              <a:rPr lang="ru-RU" sz="1600" dirty="0">
                <a:latin typeface="Segoe UI Light" panose="020B0502040204020203" pitchFamily="34" charset="0"/>
                <a:cs typeface="Segoe UI Light" panose="020B0502040204020203" pitchFamily="34" charset="0"/>
              </a:rPr>
              <a:t>По начислениям – перечень абонентов, по которым необоснованно не производятся начисления, начиная с прошедшего месяца. </a:t>
            </a:r>
          </a:p>
          <a:p>
            <a:pPr marL="342900" indent="-342900">
              <a:spcBef>
                <a:spcPts val="600"/>
              </a:spcBef>
              <a:buFontTx/>
              <a:buAutoNum type="arabicPeriod" startAt="3"/>
            </a:pPr>
            <a:r>
              <a:rPr lang="ru-RU" sz="1600" dirty="0">
                <a:latin typeface="Segoe UI Light" panose="020B0502040204020203" pitchFamily="34" charset="0"/>
                <a:cs typeface="Segoe UI Light" panose="020B0502040204020203" pitchFamily="34" charset="0"/>
              </a:rPr>
              <a:t>По применению повышающих коэффициентов – выгрузка адресов, по которым проставлен критерий "нет технической возможности установки ПУ". Такие случаи являются исключительными, критерии невозможности установлены Приказом Минстроя России от 28 августа 2020 г. N 485/пр. По таким адресам требуется обследование на предмет соответствия указанным критериям.</a:t>
            </a:r>
          </a:p>
          <a:p>
            <a:pPr marL="342900" indent="-342900">
              <a:spcBef>
                <a:spcPts val="600"/>
              </a:spcBef>
              <a:buAutoNum type="arabicPeriod" startAt="3"/>
            </a:pPr>
            <a:endParaRPr lang="ru-RU" sz="16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B886AC6E-4C7C-4A6B-9959-D5D12F57CF28}"/>
              </a:ext>
            </a:extLst>
          </p:cNvPr>
          <p:cNvCxnSpPr/>
          <p:nvPr/>
        </p:nvCxnSpPr>
        <p:spPr>
          <a:xfrm>
            <a:off x="35496" y="750118"/>
            <a:ext cx="5796000" cy="0"/>
          </a:xfrm>
          <a:prstGeom prst="line">
            <a:avLst/>
          </a:prstGeom>
          <a:ln w="31750">
            <a:solidFill>
              <a:schemeClr val="tx1">
                <a:lumMod val="50000"/>
                <a:lumOff val="50000"/>
              </a:schemeClr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79385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C0FF9-2454-4D6F-B346-0610B0DFA01D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51520" y="-85700"/>
            <a:ext cx="8604955" cy="857250"/>
          </a:xfrm>
        </p:spPr>
        <p:txBody>
          <a:bodyPr>
            <a:noAutofit/>
          </a:bodyPr>
          <a:lstStyle/>
          <a:p>
            <a:pPr algn="l"/>
            <a:r>
              <a:rPr lang="ru-RU" sz="3200" b="1" dirty="0">
                <a:solidFill>
                  <a:srgbClr val="000000"/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Атрибуты базы юридических лиц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35496" y="750118"/>
            <a:ext cx="5796000" cy="0"/>
          </a:xfrm>
          <a:prstGeom prst="line">
            <a:avLst/>
          </a:prstGeom>
          <a:ln w="31750">
            <a:solidFill>
              <a:schemeClr val="tx1">
                <a:lumMod val="50000"/>
                <a:lumOff val="50000"/>
              </a:schemeClr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D5A08C17-D8E3-4584-99E1-2540090C4ABA}"/>
              </a:ext>
            </a:extLst>
          </p:cNvPr>
          <p:cNvSpPr/>
          <p:nvPr/>
        </p:nvSpPr>
        <p:spPr>
          <a:xfrm>
            <a:off x="342578" y="915566"/>
            <a:ext cx="8676456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Bef>
                <a:spcPts val="600"/>
              </a:spcBef>
              <a:buAutoNum type="arabicPeriod"/>
            </a:pPr>
            <a:r>
              <a:rPr lang="ru-RU" sz="1600" dirty="0">
                <a:latin typeface="Segoe UI Light" panose="020B0502040204020203" pitchFamily="34" charset="0"/>
                <a:cs typeface="Segoe UI Light" panose="020B0502040204020203" pitchFamily="34" charset="0"/>
              </a:rPr>
              <a:t>Полное наименование юридического лица, его контакты, банковские реквизиты, ИНН/ОГРН, адрес </a:t>
            </a:r>
          </a:p>
          <a:p>
            <a:pPr marL="457200" indent="-457200">
              <a:spcBef>
                <a:spcPts val="600"/>
              </a:spcBef>
              <a:buAutoNum type="arabicPeriod"/>
            </a:pPr>
            <a:r>
              <a:rPr lang="ru-RU" sz="1600" dirty="0">
                <a:latin typeface="Segoe UI Light" panose="020B0502040204020203" pitchFamily="34" charset="0"/>
                <a:cs typeface="Segoe UI Light" panose="020B0502040204020203" pitchFamily="34" charset="0"/>
              </a:rPr>
              <a:t>Фактическое назначение объекта </a:t>
            </a:r>
          </a:p>
          <a:p>
            <a:pPr marL="457200" indent="-457200">
              <a:spcBef>
                <a:spcPts val="600"/>
              </a:spcBef>
              <a:buAutoNum type="arabicPeriod"/>
            </a:pPr>
            <a:r>
              <a:rPr lang="ru-RU" sz="1600" dirty="0">
                <a:latin typeface="Segoe UI Light" panose="020B0502040204020203" pitchFamily="34" charset="0"/>
                <a:cs typeface="Segoe UI Light" panose="020B0502040204020203" pitchFamily="34" charset="0"/>
              </a:rPr>
              <a:t>Разрешенный объем водопотребления </a:t>
            </a:r>
          </a:p>
          <a:p>
            <a:pPr marL="457200" indent="-457200">
              <a:spcBef>
                <a:spcPts val="600"/>
              </a:spcBef>
              <a:buAutoNum type="arabicPeriod"/>
            </a:pPr>
            <a:r>
              <a:rPr lang="ru-RU" sz="1600" dirty="0">
                <a:latin typeface="Segoe UI Light" panose="020B0502040204020203" pitchFamily="34" charset="0"/>
                <a:cs typeface="Segoe UI Light" panose="020B0502040204020203" pitchFamily="34" charset="0"/>
              </a:rPr>
              <a:t>Площадь усовершенствованных покрытий (возможность применения платы за водоотведение поверхностных сточных вод согласно Постановлению Правительства РФ № 645 от 29 июля 2013 г.)</a:t>
            </a:r>
          </a:p>
          <a:p>
            <a:pPr marL="457200" indent="-457200">
              <a:spcBef>
                <a:spcPts val="600"/>
              </a:spcBef>
              <a:buAutoNum type="arabicPeriod"/>
            </a:pPr>
            <a:r>
              <a:rPr lang="ru-RU" sz="1600" dirty="0">
                <a:latin typeface="Segoe UI Light" panose="020B0502040204020203" pitchFamily="34" charset="0"/>
                <a:cs typeface="Segoe UI Light" panose="020B0502040204020203" pitchFamily="34" charset="0"/>
              </a:rPr>
              <a:t>Плата за сброс абонентами сточных вод, оказывающих негативное воздействие на работу ЦСВО (НГВ) – коэффициент 0,5</a:t>
            </a:r>
          </a:p>
          <a:p>
            <a:pPr marL="457200" indent="-457200">
              <a:spcBef>
                <a:spcPts val="600"/>
              </a:spcBef>
              <a:buAutoNum type="arabicPeriod"/>
            </a:pPr>
            <a:r>
              <a:rPr lang="ru-RU" sz="1600" dirty="0">
                <a:latin typeface="Segoe UI Light" panose="020B0502040204020203" pitchFamily="34" charset="0"/>
                <a:cs typeface="Segoe UI Light" panose="020B0502040204020203" pitchFamily="34" charset="0"/>
              </a:rPr>
              <a:t>Данные паспорта ПУ (наименование, тип, заводской номер, дата поверки, </a:t>
            </a:r>
            <a:r>
              <a:rPr lang="ru-RU" sz="1600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межповерочный</a:t>
            </a:r>
            <a:r>
              <a:rPr lang="ru-RU" sz="1600" dirty="0">
                <a:latin typeface="Segoe UI Light" panose="020B0502040204020203" pitchFamily="34" charset="0"/>
                <a:cs typeface="Segoe UI Light" panose="020B0502040204020203" pitchFamily="34" charset="0"/>
              </a:rPr>
              <a:t> интервал, номер пломбы).</a:t>
            </a:r>
          </a:p>
          <a:p>
            <a:pPr>
              <a:spcBef>
                <a:spcPts val="600"/>
              </a:spcBef>
            </a:pPr>
            <a:r>
              <a:rPr lang="ru-RU" sz="1200" i="1" dirty="0">
                <a:latin typeface="Segoe UI Light" panose="020B0502040204020203" pitchFamily="34" charset="0"/>
                <a:cs typeface="Segoe UI Light" panose="020B0502040204020203" pitchFamily="34" charset="0"/>
              </a:rPr>
              <a:t>Есть примеры, когда РСО допускают к эксплуатации водомеры, прошедшие метрологическую поверку, не требуя паспорт на ПУ, что является нарушением Правил №776, вследствие, требуется перерасчет ранее начисленных сумм по нормативу</a:t>
            </a:r>
          </a:p>
        </p:txBody>
      </p:sp>
    </p:spTree>
    <p:extLst>
      <p:ext uri="{BB962C8B-B14F-4D97-AF65-F5344CB8AC3E}">
        <p14:creationId xmlns:p14="http://schemas.microsoft.com/office/powerpoint/2010/main" val="26618189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C0FF9-2454-4D6F-B346-0610B0DFA01D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51520" y="-85700"/>
            <a:ext cx="8604955" cy="857250"/>
          </a:xfrm>
        </p:spPr>
        <p:txBody>
          <a:bodyPr>
            <a:noAutofit/>
          </a:bodyPr>
          <a:lstStyle/>
          <a:p>
            <a:pPr algn="l"/>
            <a:r>
              <a:rPr lang="ru-RU" sz="3200" b="1" dirty="0">
                <a:solidFill>
                  <a:srgbClr val="000000"/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Атрибуты базы юридических лиц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35496" y="750118"/>
            <a:ext cx="5796000" cy="0"/>
          </a:xfrm>
          <a:prstGeom prst="line">
            <a:avLst/>
          </a:prstGeom>
          <a:ln w="31750">
            <a:solidFill>
              <a:schemeClr val="tx1">
                <a:lumMod val="50000"/>
                <a:lumOff val="50000"/>
              </a:schemeClr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D5A08C17-D8E3-4584-99E1-2540090C4ABA}"/>
              </a:ext>
            </a:extLst>
          </p:cNvPr>
          <p:cNvSpPr/>
          <p:nvPr/>
        </p:nvSpPr>
        <p:spPr>
          <a:xfrm>
            <a:off x="342578" y="906855"/>
            <a:ext cx="8676456" cy="4001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ru-RU" sz="1600" dirty="0">
                <a:latin typeface="Segoe UI Light" panose="020B0502040204020203" pitchFamily="34" charset="0"/>
                <a:cs typeface="Segoe UI Light" panose="020B0502040204020203" pitchFamily="34" charset="0"/>
              </a:rPr>
              <a:t>По юридическим лицам требуются выгрузки по каждому атрибуту для определения качества заполнения данных по юридическому лицу:</a:t>
            </a:r>
          </a:p>
          <a:p>
            <a:pPr marL="342900" indent="-342900">
              <a:spcBef>
                <a:spcPts val="600"/>
              </a:spcBef>
              <a:buAutoNum type="arabicPeriod"/>
            </a:pPr>
            <a:r>
              <a:rPr lang="ru-RU" sz="1600" dirty="0">
                <a:latin typeface="Segoe UI Light" panose="020B0502040204020203" pitchFamily="34" charset="0"/>
                <a:cs typeface="Segoe UI Light" panose="020B0502040204020203" pitchFamily="34" charset="0"/>
              </a:rPr>
              <a:t>Наличие указанных сведений</a:t>
            </a:r>
          </a:p>
          <a:p>
            <a:pPr marL="342900" indent="-342900">
              <a:spcBef>
                <a:spcPts val="600"/>
              </a:spcBef>
              <a:buAutoNum type="arabicPeriod"/>
            </a:pPr>
            <a:r>
              <a:rPr lang="ru-RU" sz="1600" dirty="0">
                <a:latin typeface="Segoe UI Light" panose="020B0502040204020203" pitchFamily="34" charset="0"/>
                <a:cs typeface="Segoe UI Light" panose="020B0502040204020203" pitchFamily="34" charset="0"/>
              </a:rPr>
              <a:t>Соответствие сведений в автоматизированной системе предоставленным документам</a:t>
            </a:r>
          </a:p>
          <a:p>
            <a:pPr marL="342900" indent="-342900">
              <a:spcBef>
                <a:spcPts val="600"/>
              </a:spcBef>
              <a:buFontTx/>
              <a:buAutoNum type="arabicPeriod"/>
            </a:pPr>
            <a:r>
              <a:rPr lang="ru-RU" sz="1600" dirty="0">
                <a:latin typeface="Segoe UI Light" panose="020B0502040204020203" pitchFamily="34" charset="0"/>
                <a:cs typeface="Segoe UI Light" panose="020B0502040204020203" pitchFamily="34" charset="0"/>
              </a:rPr>
              <a:t>Своевременное внесение изменений в автоматизированные системы о фактическом назначении объекта при смене собственника помещения (для определения применения или не применения платы за сброс сточных вод с превышением нормативов (НССВ), коэффициент 2)</a:t>
            </a:r>
          </a:p>
          <a:p>
            <a:pPr marL="342900" indent="-342900">
              <a:spcBef>
                <a:spcPts val="600"/>
              </a:spcBef>
              <a:buFontTx/>
              <a:buAutoNum type="arabicPeriod"/>
            </a:pPr>
            <a:r>
              <a:rPr lang="ru-RU" sz="1600" dirty="0">
                <a:latin typeface="Segoe UI Light" panose="020B0502040204020203" pitchFamily="34" charset="0"/>
                <a:cs typeface="Segoe UI Light" panose="020B0502040204020203" pitchFamily="34" charset="0"/>
              </a:rPr>
              <a:t>Применение платы за сброс абонентами сточных вод, оказывающих негативное воздействие на работу ЦСВО (НГВ), коэффициент 0,5 для всех юридических лиц</a:t>
            </a:r>
          </a:p>
          <a:p>
            <a:pPr marL="342900" indent="-342900">
              <a:spcBef>
                <a:spcPts val="600"/>
              </a:spcBef>
              <a:buFontTx/>
              <a:buAutoNum type="arabicPeriod"/>
            </a:pPr>
            <a:r>
              <a:rPr lang="ru-RU" sz="1600" dirty="0">
                <a:latin typeface="Segoe UI Light" panose="020B0502040204020203" pitchFamily="34" charset="0"/>
                <a:cs typeface="Segoe UI Light" panose="020B0502040204020203" pitchFamily="34" charset="0"/>
              </a:rPr>
              <a:t>Отслеживание соответствия фактического объема потребления разрешенному объему водопотребления (при превышении установленной мощности возможность получения дополнительного дохода от тех. присоединения)</a:t>
            </a:r>
          </a:p>
          <a:p>
            <a:pPr marL="342900" indent="-342900">
              <a:spcBef>
                <a:spcPts val="600"/>
              </a:spcBef>
              <a:buAutoNum type="arabicPeriod"/>
            </a:pPr>
            <a:endParaRPr lang="ru-RU" sz="16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34214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C0FF9-2454-4D6F-B346-0610B0DFA01D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51520" y="-85700"/>
            <a:ext cx="8604955" cy="857250"/>
          </a:xfrm>
        </p:spPr>
        <p:txBody>
          <a:bodyPr>
            <a:noAutofit/>
          </a:bodyPr>
          <a:lstStyle/>
          <a:p>
            <a:pPr algn="l"/>
            <a:r>
              <a:rPr lang="ru-RU" sz="3200" b="1" dirty="0">
                <a:solidFill>
                  <a:srgbClr val="000000"/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Цель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35496" y="750118"/>
            <a:ext cx="5796000" cy="0"/>
          </a:xfrm>
          <a:prstGeom prst="line">
            <a:avLst/>
          </a:prstGeom>
          <a:ln w="31750">
            <a:solidFill>
              <a:schemeClr val="tx1">
                <a:lumMod val="50000"/>
                <a:lumOff val="50000"/>
              </a:schemeClr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D5A08C17-D8E3-4584-99E1-2540090C4ABA}"/>
              </a:ext>
            </a:extLst>
          </p:cNvPr>
          <p:cNvSpPr/>
          <p:nvPr/>
        </p:nvSpPr>
        <p:spPr>
          <a:xfrm>
            <a:off x="467544" y="1128683"/>
            <a:ext cx="8568952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2400"/>
              </a:spcBef>
            </a:pPr>
            <a:r>
              <a:rPr lang="ru-RU" sz="2400" dirty="0">
                <a:latin typeface="Segoe UI Light" panose="020B0502040204020203" pitchFamily="34" charset="0"/>
                <a:cs typeface="Segoe UI Light" panose="020B0502040204020203" pitchFamily="34" charset="0"/>
              </a:rPr>
              <a:t>Что дает качественное ведение абонентской базы?</a:t>
            </a:r>
          </a:p>
          <a:p>
            <a:pPr marL="457200" indent="-457200">
              <a:spcBef>
                <a:spcPts val="2400"/>
              </a:spcBef>
              <a:buAutoNum type="arabicPeriod"/>
            </a:pPr>
            <a:r>
              <a:rPr lang="ru-RU" sz="2400" b="1" dirty="0">
                <a:latin typeface="Segoe UI Light" panose="020B0502040204020203" pitchFamily="34" charset="0"/>
                <a:cs typeface="Segoe UI Light" panose="020B0502040204020203" pitchFamily="34" charset="0"/>
              </a:rPr>
              <a:t>Повышение объемов полезного отпуска и выручки</a:t>
            </a:r>
          </a:p>
          <a:p>
            <a:pPr marL="457200" indent="-457200">
              <a:spcBef>
                <a:spcPts val="2400"/>
              </a:spcBef>
              <a:buAutoNum type="arabicPeriod"/>
            </a:pPr>
            <a:r>
              <a:rPr lang="ru-RU" sz="2400" dirty="0">
                <a:latin typeface="Segoe UI Light" panose="020B0502040204020203" pitchFamily="34" charset="0"/>
                <a:cs typeface="Segoe UI Light" panose="020B0502040204020203" pitchFamily="34" charset="0"/>
              </a:rPr>
              <a:t>Повышение качества </a:t>
            </a:r>
            <a:r>
              <a:rPr lang="ru-RU" sz="2400" b="1" dirty="0">
                <a:latin typeface="Segoe UI Light" panose="020B0502040204020203" pitchFamily="34" charset="0"/>
                <a:cs typeface="Segoe UI Light" panose="020B0502040204020203" pitchFamily="34" charset="0"/>
              </a:rPr>
              <a:t>доставки</a:t>
            </a:r>
          </a:p>
          <a:p>
            <a:pPr marL="457200" indent="-457200">
              <a:spcBef>
                <a:spcPts val="2400"/>
              </a:spcBef>
              <a:buAutoNum type="arabicPeriod"/>
            </a:pPr>
            <a:r>
              <a:rPr lang="ru-RU" sz="2400" dirty="0">
                <a:latin typeface="Segoe UI Light" panose="020B0502040204020203" pitchFamily="34" charset="0"/>
                <a:cs typeface="Segoe UI Light" panose="020B0502040204020203" pitchFamily="34" charset="0"/>
              </a:rPr>
              <a:t>Рост </a:t>
            </a:r>
            <a:r>
              <a:rPr lang="ru-RU" sz="2400" b="1" dirty="0">
                <a:latin typeface="Segoe UI Light" panose="020B0502040204020203" pitchFamily="34" charset="0"/>
                <a:cs typeface="Segoe UI Light" panose="020B0502040204020203" pitchFamily="34" charset="0"/>
              </a:rPr>
              <a:t>уровня сбора</a:t>
            </a:r>
          </a:p>
        </p:txBody>
      </p:sp>
    </p:spTree>
    <p:extLst>
      <p:ext uri="{BB962C8B-B14F-4D97-AF65-F5344CB8AC3E}">
        <p14:creationId xmlns:p14="http://schemas.microsoft.com/office/powerpoint/2010/main" val="25881222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C0FF9-2454-4D6F-B346-0610B0DFA01D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51520" y="-85700"/>
            <a:ext cx="8604955" cy="857250"/>
          </a:xfrm>
        </p:spPr>
        <p:txBody>
          <a:bodyPr>
            <a:noAutofit/>
          </a:bodyPr>
          <a:lstStyle/>
          <a:p>
            <a:pPr algn="l"/>
            <a:r>
              <a:rPr lang="ru-RU" sz="3200" b="1" dirty="0">
                <a:solidFill>
                  <a:srgbClr val="000000"/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Источники данных для анализа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35496" y="750118"/>
            <a:ext cx="5796000" cy="0"/>
          </a:xfrm>
          <a:prstGeom prst="line">
            <a:avLst/>
          </a:prstGeom>
          <a:ln w="31750">
            <a:solidFill>
              <a:schemeClr val="tx1">
                <a:lumMod val="50000"/>
                <a:lumOff val="50000"/>
              </a:schemeClr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D5A08C17-D8E3-4584-99E1-2540090C4ABA}"/>
              </a:ext>
            </a:extLst>
          </p:cNvPr>
          <p:cNvSpPr/>
          <p:nvPr/>
        </p:nvSpPr>
        <p:spPr>
          <a:xfrm>
            <a:off x="467544" y="1170493"/>
            <a:ext cx="792088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1800"/>
              </a:spcBef>
              <a:buFont typeface="Wingdings" panose="05000000000000000000" pitchFamily="2" charset="2"/>
              <a:buChar char="ü"/>
            </a:pPr>
            <a:r>
              <a:rPr lang="ru-RU" sz="2400" dirty="0">
                <a:latin typeface="Segoe UI Light" panose="020B0502040204020203" pitchFamily="34" charset="0"/>
                <a:cs typeface="Segoe UI Light" panose="020B0502040204020203" pitchFamily="34" charset="0"/>
              </a:rPr>
              <a:t>Отчетность РСО, предоставляемая в Министерство ЖКХ или по его запросу на регулярной основе</a:t>
            </a:r>
          </a:p>
          <a:p>
            <a:pPr marL="342900" indent="-342900">
              <a:spcBef>
                <a:spcPts val="1800"/>
              </a:spcBef>
              <a:buFont typeface="Wingdings" panose="05000000000000000000" pitchFamily="2" charset="2"/>
              <a:buChar char="ü"/>
            </a:pPr>
            <a:r>
              <a:rPr lang="ru-RU" sz="2400" dirty="0">
                <a:latin typeface="Segoe UI Light" panose="020B0502040204020203" pitchFamily="34" charset="0"/>
                <a:cs typeface="Segoe UI Light" panose="020B0502040204020203" pitchFamily="34" charset="0"/>
              </a:rPr>
              <a:t>Результаты анализа абонентской базы РСО, осуществляемого при переходе РСО на обслуживание в АО «ИВЦ ЖКХ»</a:t>
            </a:r>
          </a:p>
          <a:p>
            <a:pPr marL="342900" indent="-342900">
              <a:spcBef>
                <a:spcPts val="1800"/>
              </a:spcBef>
              <a:buFont typeface="Wingdings" panose="05000000000000000000" pitchFamily="2" charset="2"/>
              <a:buChar char="ü"/>
            </a:pPr>
            <a:r>
              <a:rPr lang="ru-RU" sz="2400" dirty="0">
                <a:latin typeface="Segoe UI Light" panose="020B0502040204020203" pitchFamily="34" charset="0"/>
                <a:cs typeface="Segoe UI Light" panose="020B0502040204020203" pitchFamily="34" charset="0"/>
              </a:rPr>
              <a:t>Изучение абонентской базы РСО в результате выездов, встреч и т.д.</a:t>
            </a:r>
          </a:p>
        </p:txBody>
      </p:sp>
    </p:spTree>
    <p:extLst>
      <p:ext uri="{BB962C8B-B14F-4D97-AF65-F5344CB8AC3E}">
        <p14:creationId xmlns:p14="http://schemas.microsoft.com/office/powerpoint/2010/main" val="2816267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C0FF9-2454-4D6F-B346-0610B0DFA01D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51520" y="-85700"/>
            <a:ext cx="8604955" cy="857250"/>
          </a:xfrm>
        </p:spPr>
        <p:txBody>
          <a:bodyPr>
            <a:noAutofit/>
          </a:bodyPr>
          <a:lstStyle/>
          <a:p>
            <a:pPr algn="l"/>
            <a:r>
              <a:rPr lang="ru-RU" sz="3200" b="1" dirty="0">
                <a:solidFill>
                  <a:srgbClr val="000000"/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Атрибуты абонентской базы физических лиц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35496" y="750118"/>
            <a:ext cx="5796000" cy="0"/>
          </a:xfrm>
          <a:prstGeom prst="line">
            <a:avLst/>
          </a:prstGeom>
          <a:ln w="31750">
            <a:solidFill>
              <a:schemeClr val="tx1">
                <a:lumMod val="50000"/>
                <a:lumOff val="50000"/>
              </a:schemeClr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D5A08C17-D8E3-4584-99E1-2540090C4ABA}"/>
              </a:ext>
            </a:extLst>
          </p:cNvPr>
          <p:cNvSpPr/>
          <p:nvPr/>
        </p:nvSpPr>
        <p:spPr>
          <a:xfrm>
            <a:off x="467544" y="915566"/>
            <a:ext cx="8424936" cy="39549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Bef>
                <a:spcPts val="600"/>
              </a:spcBef>
              <a:buAutoNum type="arabicPeriod"/>
            </a:pPr>
            <a:r>
              <a:rPr lang="ru-RU" sz="2400" dirty="0">
                <a:latin typeface="Segoe UI Light" panose="020B0502040204020203" pitchFamily="34" charset="0"/>
                <a:cs typeface="Segoe UI Light" panose="020B0502040204020203" pitchFamily="34" charset="0"/>
              </a:rPr>
              <a:t>Адресное пространство и лицевые счета</a:t>
            </a:r>
          </a:p>
          <a:p>
            <a:pPr marL="457200" indent="-457200">
              <a:spcBef>
                <a:spcPts val="600"/>
              </a:spcBef>
              <a:buAutoNum type="arabicPeriod"/>
            </a:pPr>
            <a:r>
              <a:rPr lang="ru-RU" sz="2400" dirty="0">
                <a:latin typeface="Segoe UI Light" panose="020B0502040204020203" pitchFamily="34" charset="0"/>
                <a:cs typeface="Segoe UI Light" panose="020B0502040204020203" pitchFamily="34" charset="0"/>
              </a:rPr>
              <a:t>Степень благоустройства</a:t>
            </a:r>
          </a:p>
          <a:p>
            <a:pPr marL="457200" indent="-457200">
              <a:spcBef>
                <a:spcPts val="600"/>
              </a:spcBef>
              <a:buAutoNum type="arabicPeriod"/>
            </a:pPr>
            <a:r>
              <a:rPr lang="ru-RU" sz="2400" dirty="0">
                <a:latin typeface="Segoe UI Light" panose="020B0502040204020203" pitchFamily="34" charset="0"/>
                <a:cs typeface="Segoe UI Light" panose="020B0502040204020203" pitchFamily="34" charset="0"/>
              </a:rPr>
              <a:t>Количество проживающих</a:t>
            </a:r>
          </a:p>
          <a:p>
            <a:pPr marL="457200" indent="-457200">
              <a:spcBef>
                <a:spcPts val="600"/>
              </a:spcBef>
              <a:buFontTx/>
              <a:buAutoNum type="arabicPeriod"/>
            </a:pPr>
            <a:r>
              <a:rPr lang="ru-RU" sz="2400" dirty="0">
                <a:latin typeface="Segoe UI Light" panose="020B0502040204020203" pitchFamily="34" charset="0"/>
                <a:cs typeface="Segoe UI Light" panose="020B0502040204020203" pitchFamily="34" charset="0"/>
              </a:rPr>
              <a:t>Поливные площади</a:t>
            </a:r>
          </a:p>
          <a:p>
            <a:pPr marL="457200" indent="-457200">
              <a:spcBef>
                <a:spcPts val="600"/>
              </a:spcBef>
              <a:buAutoNum type="arabicPeriod"/>
            </a:pPr>
            <a:r>
              <a:rPr lang="ru-RU" sz="2400" dirty="0">
                <a:latin typeface="Segoe UI Light" panose="020B0502040204020203" pitchFamily="34" charset="0"/>
                <a:cs typeface="Segoe UI Light" panose="020B0502040204020203" pitchFamily="34" charset="0"/>
              </a:rPr>
              <a:t>Информация о приборах учета </a:t>
            </a:r>
          </a:p>
          <a:p>
            <a:pPr marL="457200" indent="-457200">
              <a:spcBef>
                <a:spcPts val="600"/>
              </a:spcBef>
              <a:buAutoNum type="arabicPeriod"/>
            </a:pPr>
            <a:r>
              <a:rPr lang="ru-RU" sz="2400" dirty="0">
                <a:latin typeface="Segoe UI Light" panose="020B0502040204020203" pitchFamily="34" charset="0"/>
                <a:cs typeface="Segoe UI Light" panose="020B0502040204020203" pitchFamily="34" charset="0"/>
              </a:rPr>
              <a:t>Показания приборов учета</a:t>
            </a:r>
          </a:p>
          <a:p>
            <a:pPr marL="457200" indent="-457200">
              <a:spcBef>
                <a:spcPts val="600"/>
              </a:spcBef>
              <a:buAutoNum type="arabicPeriod"/>
            </a:pPr>
            <a:r>
              <a:rPr lang="ru-RU" sz="2400" dirty="0">
                <a:latin typeface="Segoe UI Light" panose="020B0502040204020203" pitchFamily="34" charset="0"/>
                <a:cs typeface="Segoe UI Light" panose="020B0502040204020203" pitchFamily="34" charset="0"/>
              </a:rPr>
              <a:t>Применение повышающих коэффициентов</a:t>
            </a:r>
          </a:p>
          <a:p>
            <a:pPr marL="457200" indent="-457200">
              <a:spcBef>
                <a:spcPts val="600"/>
              </a:spcBef>
              <a:buAutoNum type="arabicPeriod"/>
            </a:pPr>
            <a:r>
              <a:rPr lang="ru-RU" sz="2400" dirty="0">
                <a:latin typeface="Segoe UI Light" panose="020B0502040204020203" pitchFamily="34" charset="0"/>
                <a:cs typeface="Segoe UI Light" panose="020B0502040204020203" pitchFamily="34" charset="0"/>
              </a:rPr>
              <a:t>Наличие возможности формирования аналитической отчетности</a:t>
            </a:r>
          </a:p>
        </p:txBody>
      </p:sp>
    </p:spTree>
    <p:extLst>
      <p:ext uri="{BB962C8B-B14F-4D97-AF65-F5344CB8AC3E}">
        <p14:creationId xmlns:p14="http://schemas.microsoft.com/office/powerpoint/2010/main" val="29280287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C0FF9-2454-4D6F-B346-0610B0DFA01D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51520" y="-85700"/>
            <a:ext cx="8604955" cy="857250"/>
          </a:xfrm>
        </p:spPr>
        <p:txBody>
          <a:bodyPr>
            <a:noAutofit/>
          </a:bodyPr>
          <a:lstStyle/>
          <a:p>
            <a:pPr algn="l"/>
            <a:r>
              <a:rPr lang="ru-RU" sz="3200" b="1" dirty="0">
                <a:solidFill>
                  <a:srgbClr val="00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Адресное пространство и лицевые счета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35496" y="750118"/>
            <a:ext cx="5796000" cy="0"/>
          </a:xfrm>
          <a:prstGeom prst="line">
            <a:avLst/>
          </a:prstGeom>
          <a:ln w="31750">
            <a:solidFill>
              <a:schemeClr val="tx1">
                <a:lumMod val="50000"/>
                <a:lumOff val="50000"/>
              </a:schemeClr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45704433-871B-44F2-8B48-A4E4A6B603D3}"/>
              </a:ext>
            </a:extLst>
          </p:cNvPr>
          <p:cNvSpPr txBox="1"/>
          <p:nvPr/>
        </p:nvSpPr>
        <p:spPr>
          <a:xfrm>
            <a:off x="395536" y="771550"/>
            <a:ext cx="8748464" cy="423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ru-RU" b="1" dirty="0">
                <a:latin typeface="Segoe UI Light" panose="020B0502040204020203" pitchFamily="34" charset="0"/>
                <a:cs typeface="Segoe UI Light" panose="020B0502040204020203" pitchFamily="34" charset="0"/>
              </a:rPr>
              <a:t>Проблема</a:t>
            </a:r>
            <a:r>
              <a:rPr lang="ru-RU" dirty="0">
                <a:latin typeface="Segoe UI Light" panose="020B0502040204020203" pitchFamily="34" charset="0"/>
                <a:cs typeface="Segoe UI Light" panose="020B0502040204020203" pitchFamily="34" charset="0"/>
              </a:rPr>
              <a:t>: </a:t>
            </a:r>
          </a:p>
          <a:p>
            <a:pPr>
              <a:spcBef>
                <a:spcPts val="600"/>
              </a:spcBef>
            </a:pPr>
            <a:r>
              <a:rPr lang="ru-RU" dirty="0">
                <a:latin typeface="Segoe UI Light" panose="020B0502040204020203" pitchFamily="34" charset="0"/>
                <a:cs typeface="Segoe UI Light" panose="020B0502040204020203" pitchFamily="34" charset="0"/>
              </a:rPr>
              <a:t>Несоответствие адресного пространства ФИАС (ГАР) и отсутствие регулярной инвентаризации адресного пространства:</a:t>
            </a:r>
          </a:p>
          <a:p>
            <a:pPr marL="342900" indent="-342900">
              <a:spcBef>
                <a:spcPts val="600"/>
              </a:spcBef>
              <a:buFontTx/>
              <a:buAutoNum type="arabicPeriod"/>
            </a:pPr>
            <a:r>
              <a:rPr lang="ru-RU" dirty="0">
                <a:latin typeface="Segoe UI Light" panose="020B0502040204020203" pitchFamily="34" charset="0"/>
                <a:cs typeface="Segoe UI Light" panose="020B0502040204020203" pitchFamily="34" charset="0"/>
              </a:rPr>
              <a:t>Наличие дублированных адресов (например, по угловым домам); адресов, которые находятся в границах бывших СНТ: на одной и той же улице могут быть дома с разными названиями улиц (прежними и вновь присвоенными)</a:t>
            </a:r>
          </a:p>
          <a:p>
            <a:pPr marL="342900" indent="-342900">
              <a:spcBef>
                <a:spcPts val="600"/>
              </a:spcBef>
              <a:buAutoNum type="arabicPeriod"/>
            </a:pPr>
            <a:r>
              <a:rPr lang="ru-RU" dirty="0">
                <a:latin typeface="Segoe UI Light" panose="020B0502040204020203" pitchFamily="34" charset="0"/>
                <a:cs typeface="Segoe UI Light" panose="020B0502040204020203" pitchFamily="34" charset="0"/>
              </a:rPr>
              <a:t>Неполное или недостоверное указание адреса (не указаны или неверно указаны улицы, номера домов), по ним требуется картографическая верификация</a:t>
            </a:r>
          </a:p>
          <a:p>
            <a:pPr>
              <a:spcBef>
                <a:spcPts val="600"/>
              </a:spcBef>
            </a:pPr>
            <a:r>
              <a:rPr lang="ru-RU" b="1" dirty="0">
                <a:latin typeface="Segoe UI Light" panose="020B0502040204020203" pitchFamily="34" charset="0"/>
                <a:cs typeface="Segoe UI Light" panose="020B0502040204020203" pitchFamily="34" charset="0"/>
              </a:rPr>
              <a:t>К чему приводит: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ru-RU" dirty="0">
                <a:latin typeface="Segoe UI Light" panose="020B0502040204020203" pitchFamily="34" charset="0"/>
                <a:cs typeface="Segoe UI Light" panose="020B0502040204020203" pitchFamily="34" charset="0"/>
              </a:rPr>
              <a:t>Необоснованному росту ДЗ потребителей, в т.ч. невозможной ко взысканию 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ru-RU" dirty="0">
                <a:latin typeface="Segoe UI Light" panose="020B0502040204020203" pitchFamily="34" charset="0"/>
                <a:cs typeface="Segoe UI Light" panose="020B0502040204020203" pitchFamily="34" charset="0"/>
              </a:rPr>
              <a:t>К сложностям с доставкой счетов, и соответственно с дальнейшим взысканием 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ru-RU" dirty="0">
                <a:latin typeface="Segoe UI Light" panose="020B0502040204020203" pitchFamily="34" charset="0"/>
                <a:cs typeface="Segoe UI Light" panose="020B0502040204020203" pitchFamily="34" charset="0"/>
              </a:rPr>
              <a:t>Невозможности передачи данных в ГИС ЖКХ (административная ответственность, штрафы)</a:t>
            </a:r>
          </a:p>
        </p:txBody>
      </p:sp>
    </p:spTree>
    <p:extLst>
      <p:ext uri="{BB962C8B-B14F-4D97-AF65-F5344CB8AC3E}">
        <p14:creationId xmlns:p14="http://schemas.microsoft.com/office/powerpoint/2010/main" val="35488753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C0FF9-2454-4D6F-B346-0610B0DFA01D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51520" y="-85700"/>
            <a:ext cx="8604955" cy="857250"/>
          </a:xfrm>
        </p:spPr>
        <p:txBody>
          <a:bodyPr>
            <a:noAutofit/>
          </a:bodyPr>
          <a:lstStyle/>
          <a:p>
            <a:pPr algn="l">
              <a:spcBef>
                <a:spcPts val="600"/>
              </a:spcBef>
            </a:pPr>
            <a:r>
              <a:rPr lang="ru-RU" sz="3200" b="1" dirty="0">
                <a:solidFill>
                  <a:srgbClr val="00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Степень</a:t>
            </a:r>
            <a:r>
              <a:rPr lang="ru-RU" sz="3200" dirty="0"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ru-RU" sz="3200" b="1" dirty="0">
                <a:solidFill>
                  <a:srgbClr val="00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благоустройства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35496" y="750118"/>
            <a:ext cx="5796000" cy="0"/>
          </a:xfrm>
          <a:prstGeom prst="line">
            <a:avLst/>
          </a:prstGeom>
          <a:ln w="31750">
            <a:solidFill>
              <a:schemeClr val="tx1">
                <a:lumMod val="50000"/>
                <a:lumOff val="50000"/>
              </a:schemeClr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45704433-871B-44F2-8B48-A4E4A6B603D3}"/>
              </a:ext>
            </a:extLst>
          </p:cNvPr>
          <p:cNvSpPr txBox="1"/>
          <p:nvPr/>
        </p:nvSpPr>
        <p:spPr>
          <a:xfrm>
            <a:off x="395536" y="771550"/>
            <a:ext cx="8460939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ru-RU" b="1" dirty="0">
                <a:latin typeface="Segoe UI Light" panose="020B0502040204020203" pitchFamily="34" charset="0"/>
                <a:cs typeface="Segoe UI Light" panose="020B0502040204020203" pitchFamily="34" charset="0"/>
              </a:rPr>
              <a:t>Проблема</a:t>
            </a:r>
            <a:r>
              <a:rPr lang="ru-RU" dirty="0">
                <a:latin typeface="Segoe UI Light" panose="020B0502040204020203" pitchFamily="34" charset="0"/>
                <a:cs typeface="Segoe UI Light" panose="020B0502040204020203" pitchFamily="34" charset="0"/>
              </a:rPr>
              <a:t>: </a:t>
            </a:r>
          </a:p>
          <a:p>
            <a:pPr>
              <a:spcBef>
                <a:spcPts val="600"/>
              </a:spcBef>
            </a:pPr>
            <a:r>
              <a:rPr lang="ru-RU" dirty="0">
                <a:latin typeface="Segoe UI Light" panose="020B0502040204020203" pitchFamily="34" charset="0"/>
                <a:cs typeface="Segoe UI Light" panose="020B0502040204020203" pitchFamily="34" charset="0"/>
              </a:rPr>
              <a:t>Информация о степени благоустройства объекта недвижимости, указанная в </a:t>
            </a:r>
            <a:r>
              <a:rPr lang="ru-RU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биллинговой</a:t>
            </a:r>
            <a:r>
              <a:rPr lang="ru-RU" dirty="0">
                <a:latin typeface="Segoe UI Light" panose="020B0502040204020203" pitchFamily="34" charset="0"/>
                <a:cs typeface="Segoe UI Light" panose="020B0502040204020203" pitchFamily="34" charset="0"/>
              </a:rPr>
              <a:t> системе РСО, не соответствует действительности (были предоставлены недостоверные данные абонентом, построили новый объект недвижимости, а данные не актуализировали и т.д.)</a:t>
            </a:r>
          </a:p>
          <a:p>
            <a:pPr>
              <a:spcBef>
                <a:spcPts val="600"/>
              </a:spcBef>
            </a:pPr>
            <a:r>
              <a:rPr lang="ru-RU" b="1" dirty="0">
                <a:latin typeface="Segoe UI Light" panose="020B0502040204020203" pitchFamily="34" charset="0"/>
                <a:cs typeface="Segoe UI Light" panose="020B0502040204020203" pitchFamily="34" charset="0"/>
              </a:rPr>
              <a:t>К чему приводит: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ru-RU" dirty="0">
                <a:latin typeface="Segoe UI Light" panose="020B0502040204020203" pitchFamily="34" charset="0"/>
                <a:cs typeface="Segoe UI Light" panose="020B0502040204020203" pitchFamily="34" charset="0"/>
              </a:rPr>
              <a:t>Некорректному установлению значения норматива 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ru-RU" dirty="0">
                <a:latin typeface="Segoe UI Light" panose="020B0502040204020203" pitchFamily="34" charset="0"/>
                <a:cs typeface="Segoe UI Light" panose="020B0502040204020203" pitchFamily="34" charset="0"/>
              </a:rPr>
              <a:t>Не полному начислению сумм платы за водоснабжение и водоотведение</a:t>
            </a:r>
          </a:p>
          <a:p>
            <a:pPr>
              <a:spcBef>
                <a:spcPts val="600"/>
              </a:spcBef>
            </a:pPr>
            <a:r>
              <a:rPr lang="ru-RU" b="1" dirty="0">
                <a:latin typeface="Segoe UI Light" panose="020B0502040204020203" pitchFamily="34" charset="0"/>
                <a:cs typeface="Segoe UI Light" panose="020B0502040204020203" pitchFamily="34" charset="0"/>
              </a:rPr>
              <a:t>Важно</a:t>
            </a:r>
            <a:r>
              <a:rPr lang="ru-RU" dirty="0">
                <a:latin typeface="Segoe UI Light" panose="020B0502040204020203" pitchFamily="34" charset="0"/>
                <a:cs typeface="Segoe UI Light" panose="020B0502040204020203" pitchFamily="34" charset="0"/>
              </a:rPr>
              <a:t>: Выявление большей степени благоустройства позволяет РСО доначислить норматив за 3 месяца с коэффициентом 10 (в порядке, предусмотренном п.62 Постановления Правительства РФ от 06.05.2011 N 354).</a:t>
            </a:r>
            <a:endParaRPr lang="ru-RU" dirty="0">
              <a:highlight>
                <a:srgbClr val="FFFF00"/>
              </a:highlight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>
              <a:spcBef>
                <a:spcPts val="600"/>
              </a:spcBef>
            </a:pPr>
            <a:r>
              <a:rPr lang="ru-RU" sz="1600" i="1" dirty="0">
                <a:latin typeface="Segoe UI Light" panose="020B0502040204020203" pitchFamily="34" charset="0"/>
                <a:cs typeface="Segoe UI Light" panose="020B0502040204020203" pitchFamily="34" charset="0"/>
              </a:rPr>
              <a:t>Например, при плате за питьевую воду включение унитаза в степень благоустройства позволяет единовременно начислить недополученную плату в размере в среднем до      15 </a:t>
            </a:r>
            <a:r>
              <a:rPr lang="ru-RU" sz="1600" i="1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тыс.руб</a:t>
            </a:r>
            <a:r>
              <a:rPr lang="ru-RU" sz="1600" i="1" dirty="0">
                <a:latin typeface="Segoe UI Light" panose="020B0502040204020203" pitchFamily="34" charset="0"/>
                <a:cs typeface="Segoe UI Light" panose="020B0502040204020203" pitchFamily="34" charset="0"/>
              </a:rPr>
              <a:t>. на 1 чел. в зависимости от тарифа</a:t>
            </a:r>
          </a:p>
        </p:txBody>
      </p:sp>
    </p:spTree>
    <p:extLst>
      <p:ext uri="{BB962C8B-B14F-4D97-AF65-F5344CB8AC3E}">
        <p14:creationId xmlns:p14="http://schemas.microsoft.com/office/powerpoint/2010/main" val="38243691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C0FF9-2454-4D6F-B346-0610B0DFA01D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51520" y="-85700"/>
            <a:ext cx="8604955" cy="857250"/>
          </a:xfrm>
        </p:spPr>
        <p:txBody>
          <a:bodyPr>
            <a:noAutofit/>
          </a:bodyPr>
          <a:lstStyle/>
          <a:p>
            <a:pPr algn="l"/>
            <a:r>
              <a:rPr lang="ru-RU" sz="2800" b="1" dirty="0">
                <a:solidFill>
                  <a:srgbClr val="00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Количество проживающих и поливные площади</a:t>
            </a:r>
            <a:endParaRPr lang="ru-RU" sz="2800" b="1" dirty="0">
              <a:solidFill>
                <a:srgbClr val="000000"/>
              </a:solidFill>
              <a:latin typeface="Segoe UI Light" panose="020B0502040204020203" pitchFamily="34" charset="0"/>
              <a:ea typeface="Times New Roman" panose="02020603050405020304" pitchFamily="18" charset="0"/>
              <a:cs typeface="Segoe UI Light" panose="020B0502040204020203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BC41056-785F-4F7B-9758-A7CB5C78BAA2}"/>
              </a:ext>
            </a:extLst>
          </p:cNvPr>
          <p:cNvSpPr txBox="1"/>
          <p:nvPr/>
        </p:nvSpPr>
        <p:spPr>
          <a:xfrm>
            <a:off x="395536" y="843558"/>
            <a:ext cx="8460939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ru-RU" b="1" dirty="0">
                <a:latin typeface="Segoe UI Light" panose="020B0502040204020203" pitchFamily="34" charset="0"/>
                <a:cs typeface="Segoe UI Light" panose="020B0502040204020203" pitchFamily="34" charset="0"/>
              </a:rPr>
              <a:t>Проблема</a:t>
            </a:r>
            <a:r>
              <a:rPr lang="ru-RU" dirty="0">
                <a:latin typeface="Segoe UI Light" panose="020B0502040204020203" pitchFamily="34" charset="0"/>
                <a:cs typeface="Segoe UI Light" panose="020B0502040204020203" pitchFamily="34" charset="0"/>
              </a:rPr>
              <a:t>: </a:t>
            </a:r>
          </a:p>
          <a:p>
            <a:pPr>
              <a:spcBef>
                <a:spcPts val="600"/>
              </a:spcBef>
            </a:pPr>
            <a:r>
              <a:rPr lang="ru-RU" dirty="0">
                <a:latin typeface="Segoe UI Light" panose="020B0502040204020203" pitchFamily="34" charset="0"/>
                <a:cs typeface="Segoe UI Light" panose="020B0502040204020203" pitchFamily="34" charset="0"/>
              </a:rPr>
              <a:t>Информация о количестве проживающих, поливных площадях, указанная в </a:t>
            </a:r>
            <a:r>
              <a:rPr lang="ru-RU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биллинговой</a:t>
            </a:r>
            <a:r>
              <a:rPr lang="ru-RU" dirty="0">
                <a:latin typeface="Segoe UI Light" panose="020B0502040204020203" pitchFamily="34" charset="0"/>
                <a:cs typeface="Segoe UI Light" panose="020B0502040204020203" pitchFamily="34" charset="0"/>
              </a:rPr>
              <a:t> системе РСО, не соответствует действительности (абонентом либо предоставлены недостоверные данные,  либо не представлены совсем). </a:t>
            </a:r>
          </a:p>
          <a:p>
            <a:pPr>
              <a:spcBef>
                <a:spcPts val="600"/>
              </a:spcBef>
            </a:pPr>
            <a:r>
              <a:rPr lang="ru-RU" dirty="0">
                <a:latin typeface="Segoe UI Light" panose="020B0502040204020203" pitchFamily="34" charset="0"/>
                <a:cs typeface="Segoe UI Light" panose="020B0502040204020203" pitchFamily="34" charset="0"/>
              </a:rPr>
              <a:t>Тогда в некоторых РСО система указывает количество проживающих по количеству собственников, а в некоторых начисление не производится совсем.  По поливным площадям обычно указывается 0. </a:t>
            </a:r>
          </a:p>
          <a:p>
            <a:pPr>
              <a:spcBef>
                <a:spcPts val="600"/>
              </a:spcBef>
            </a:pPr>
            <a:r>
              <a:rPr lang="ru-RU" dirty="0">
                <a:latin typeface="Segoe UI Light" panose="020B0502040204020203" pitchFamily="34" charset="0"/>
                <a:cs typeface="Segoe UI Light" panose="020B0502040204020203" pitchFamily="34" charset="0"/>
              </a:rPr>
              <a:t>Часто РСО считают, что раз по данному адресу установлен прибор учета, то данная информация не имеет значения. </a:t>
            </a:r>
          </a:p>
          <a:p>
            <a:pPr>
              <a:spcBef>
                <a:spcPts val="600"/>
              </a:spcBef>
            </a:pPr>
            <a:r>
              <a:rPr lang="ru-RU" b="1" dirty="0">
                <a:latin typeface="Segoe UI Light" panose="020B0502040204020203" pitchFamily="34" charset="0"/>
                <a:cs typeface="Segoe UI Light" panose="020B0502040204020203" pitchFamily="34" charset="0"/>
              </a:rPr>
              <a:t>К чему приводит: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ru-RU" dirty="0">
                <a:latin typeface="Segoe UI Light" panose="020B0502040204020203" pitchFamily="34" charset="0"/>
                <a:cs typeface="Segoe UI Light" panose="020B0502040204020203" pitchFamily="34" charset="0"/>
              </a:rPr>
              <a:t>Некорректному начислению сумм, в том числе при переводе абонента с ПУ на норматив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ru-RU" dirty="0">
                <a:latin typeface="Segoe UI Light" panose="020B0502040204020203" pitchFamily="34" charset="0"/>
                <a:cs typeface="Segoe UI Light" panose="020B0502040204020203" pitchFamily="34" charset="0"/>
              </a:rPr>
              <a:t>Недополучению доходов РСО</a:t>
            </a:r>
          </a:p>
        </p:txBody>
      </p: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D0CAB0D8-047D-4B4A-9C13-B26437C16970}"/>
              </a:ext>
            </a:extLst>
          </p:cNvPr>
          <p:cNvCxnSpPr/>
          <p:nvPr/>
        </p:nvCxnSpPr>
        <p:spPr>
          <a:xfrm>
            <a:off x="35496" y="750118"/>
            <a:ext cx="5796000" cy="0"/>
          </a:xfrm>
          <a:prstGeom prst="line">
            <a:avLst/>
          </a:prstGeom>
          <a:ln w="31750">
            <a:solidFill>
              <a:schemeClr val="tx1">
                <a:lumMod val="50000"/>
                <a:lumOff val="50000"/>
              </a:schemeClr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06015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C0FF9-2454-4D6F-B346-0610B0DFA01D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51520" y="-85700"/>
            <a:ext cx="8604955" cy="857250"/>
          </a:xfrm>
        </p:spPr>
        <p:txBody>
          <a:bodyPr>
            <a:noAutofit/>
          </a:bodyPr>
          <a:lstStyle/>
          <a:p>
            <a:pPr algn="l"/>
            <a:r>
              <a:rPr lang="ru-RU" sz="3200" b="1" dirty="0">
                <a:solidFill>
                  <a:srgbClr val="00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Информация о приборах учета и показаниях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BC41056-785F-4F7B-9758-A7CB5C78BAA2}"/>
              </a:ext>
            </a:extLst>
          </p:cNvPr>
          <p:cNvSpPr txBox="1"/>
          <p:nvPr/>
        </p:nvSpPr>
        <p:spPr>
          <a:xfrm>
            <a:off x="395536" y="926013"/>
            <a:ext cx="8460939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ru-RU" b="1" dirty="0">
                <a:latin typeface="Segoe UI Light" panose="020B0502040204020203" pitchFamily="34" charset="0"/>
                <a:cs typeface="Segoe UI Light" panose="020B0502040204020203" pitchFamily="34" charset="0"/>
              </a:rPr>
              <a:t>Проблема</a:t>
            </a:r>
            <a:r>
              <a:rPr lang="ru-RU" dirty="0">
                <a:latin typeface="Segoe UI Light" panose="020B0502040204020203" pitchFamily="34" charset="0"/>
                <a:cs typeface="Segoe UI Light" panose="020B0502040204020203" pitchFamily="34" charset="0"/>
              </a:rPr>
              <a:t>: </a:t>
            </a:r>
          </a:p>
          <a:p>
            <a:pPr marL="342900" indent="-342900">
              <a:spcBef>
                <a:spcPts val="600"/>
              </a:spcBef>
              <a:buAutoNum type="arabicPeriod"/>
            </a:pPr>
            <a:r>
              <a:rPr lang="ru-RU" dirty="0">
                <a:latin typeface="Segoe UI Light" panose="020B0502040204020203" pitchFamily="34" charset="0"/>
                <a:cs typeface="Segoe UI Light" panose="020B0502040204020203" pitchFamily="34" charset="0"/>
              </a:rPr>
              <a:t>Отсутствие корректных данных о приборах учета, датах их поверки, а также, неверная привязка ПУ к услугам; </a:t>
            </a:r>
          </a:p>
          <a:p>
            <a:pPr marL="342900" indent="-342900">
              <a:spcBef>
                <a:spcPts val="600"/>
              </a:spcBef>
              <a:buAutoNum type="arabicPeriod"/>
            </a:pPr>
            <a:r>
              <a:rPr lang="ru-RU" dirty="0">
                <a:latin typeface="Segoe UI Light" panose="020B0502040204020203" pitchFamily="34" charset="0"/>
                <a:cs typeface="Segoe UI Light" panose="020B0502040204020203" pitchFamily="34" charset="0"/>
              </a:rPr>
              <a:t>Отсутствие начислений по лицевым счетам, по которым абонентами не передаются ежемесячные показания ПУ, в т.ч. длительное время</a:t>
            </a:r>
          </a:p>
          <a:p>
            <a:pPr>
              <a:spcBef>
                <a:spcPts val="600"/>
              </a:spcBef>
            </a:pPr>
            <a:r>
              <a:rPr lang="ru-RU" b="1" dirty="0">
                <a:latin typeface="Segoe UI Light" panose="020B0502040204020203" pitchFamily="34" charset="0"/>
                <a:cs typeface="Segoe UI Light" panose="020B0502040204020203" pitchFamily="34" charset="0"/>
              </a:rPr>
              <a:t>К чему приводит: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ru-RU" dirty="0">
                <a:latin typeface="Segoe UI Light" panose="020B0502040204020203" pitchFamily="34" charset="0"/>
                <a:cs typeface="Segoe UI Light" panose="020B0502040204020203" pitchFamily="34" charset="0"/>
              </a:rPr>
              <a:t>Не позволяет производить корректные начисления: не понятно, является ли ПУ коммерческим или считается вышедшим из строя и требует начислений по среднему, а в последствии по нормативу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ru-RU" dirty="0">
                <a:latin typeface="Segoe UI Light" panose="020B0502040204020203" pitchFamily="34" charset="0"/>
                <a:cs typeface="Segoe UI Light" panose="020B0502040204020203" pitchFamily="34" charset="0"/>
              </a:rPr>
              <a:t>К ошибочным начислениям, т.к. разные услуги оплачиваются по различным тарифам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ru-RU" dirty="0">
                <a:latin typeface="Segoe UI Light" panose="020B0502040204020203" pitchFamily="34" charset="0"/>
                <a:cs typeface="Segoe UI Light" panose="020B0502040204020203" pitchFamily="34" charset="0"/>
              </a:rPr>
              <a:t>Недополучению доходов РСО</a:t>
            </a:r>
          </a:p>
        </p:txBody>
      </p:sp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B886AC6E-4C7C-4A6B-9959-D5D12F57CF28}"/>
              </a:ext>
            </a:extLst>
          </p:cNvPr>
          <p:cNvCxnSpPr/>
          <p:nvPr/>
        </p:nvCxnSpPr>
        <p:spPr>
          <a:xfrm>
            <a:off x="35496" y="750118"/>
            <a:ext cx="5796000" cy="0"/>
          </a:xfrm>
          <a:prstGeom prst="line">
            <a:avLst/>
          </a:prstGeom>
          <a:ln w="31750">
            <a:solidFill>
              <a:schemeClr val="tx1">
                <a:lumMod val="50000"/>
                <a:lumOff val="50000"/>
              </a:schemeClr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11324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C0FF9-2454-4D6F-B346-0610B0DFA01D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51520" y="-85700"/>
            <a:ext cx="8604955" cy="857250"/>
          </a:xfrm>
        </p:spPr>
        <p:txBody>
          <a:bodyPr>
            <a:noAutofit/>
          </a:bodyPr>
          <a:lstStyle/>
          <a:p>
            <a:pPr algn="l"/>
            <a:r>
              <a:rPr lang="ru-RU" sz="3200" b="1" dirty="0">
                <a:solidFill>
                  <a:srgbClr val="00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Применение повышающих коэффициентов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BC41056-785F-4F7B-9758-A7CB5C78BAA2}"/>
              </a:ext>
            </a:extLst>
          </p:cNvPr>
          <p:cNvSpPr txBox="1"/>
          <p:nvPr/>
        </p:nvSpPr>
        <p:spPr>
          <a:xfrm>
            <a:off x="395536" y="987574"/>
            <a:ext cx="846093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ru-RU" b="1" dirty="0">
                <a:latin typeface="Segoe UI Light" panose="020B0502040204020203" pitchFamily="34" charset="0"/>
                <a:cs typeface="Segoe UI Light" panose="020B0502040204020203" pitchFamily="34" charset="0"/>
              </a:rPr>
              <a:t>Проблема</a:t>
            </a:r>
            <a:r>
              <a:rPr lang="ru-RU" dirty="0">
                <a:latin typeface="Segoe UI Light" panose="020B0502040204020203" pitchFamily="34" charset="0"/>
                <a:cs typeface="Segoe UI Light" panose="020B0502040204020203" pitchFamily="34" charset="0"/>
              </a:rPr>
              <a:t>: </a:t>
            </a:r>
          </a:p>
          <a:p>
            <a:pPr>
              <a:spcBef>
                <a:spcPts val="600"/>
              </a:spcBef>
            </a:pPr>
            <a:r>
              <a:rPr lang="ru-RU" dirty="0">
                <a:latin typeface="Segoe UI Light" panose="020B0502040204020203" pitchFamily="34" charset="0"/>
                <a:cs typeface="Segoe UI Light" panose="020B0502040204020203" pitchFamily="34" charset="0"/>
              </a:rPr>
              <a:t>Неприменение повышающих коэффициентов для потребителей, у которых отсутствует ПУ, но имеется техническая возможность для его установки</a:t>
            </a:r>
          </a:p>
          <a:p>
            <a:pPr>
              <a:spcBef>
                <a:spcPts val="600"/>
              </a:spcBef>
            </a:pPr>
            <a:endParaRPr lang="ru-RU" b="1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>
              <a:spcBef>
                <a:spcPts val="600"/>
              </a:spcBef>
            </a:pPr>
            <a:r>
              <a:rPr lang="ru-RU" b="1" dirty="0">
                <a:latin typeface="Segoe UI Light" panose="020B0502040204020203" pitchFamily="34" charset="0"/>
                <a:cs typeface="Segoe UI Light" panose="020B0502040204020203" pitchFamily="34" charset="0"/>
              </a:rPr>
              <a:t>К чему приводит: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ru-RU" dirty="0">
                <a:latin typeface="Segoe UI Light" panose="020B0502040204020203" pitchFamily="34" charset="0"/>
                <a:cs typeface="Segoe UI Light" panose="020B0502040204020203" pitchFamily="34" charset="0"/>
              </a:rPr>
              <a:t>Непринятие мер по стимулированию абонента к установке индивидуального прибора учета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ru-RU" dirty="0">
                <a:latin typeface="Segoe UI Light" panose="020B0502040204020203" pitchFamily="34" charset="0"/>
                <a:cs typeface="Segoe UI Light" panose="020B0502040204020203" pitchFamily="34" charset="0"/>
              </a:rPr>
              <a:t>Недополучению доходов РСО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endParaRPr lang="ru-RU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B886AC6E-4C7C-4A6B-9959-D5D12F57CF28}"/>
              </a:ext>
            </a:extLst>
          </p:cNvPr>
          <p:cNvCxnSpPr/>
          <p:nvPr/>
        </p:nvCxnSpPr>
        <p:spPr>
          <a:xfrm>
            <a:off x="35496" y="750118"/>
            <a:ext cx="5796000" cy="0"/>
          </a:xfrm>
          <a:prstGeom prst="line">
            <a:avLst/>
          </a:prstGeom>
          <a:ln w="31750">
            <a:solidFill>
              <a:schemeClr val="tx1">
                <a:lumMod val="50000"/>
                <a:lumOff val="50000"/>
              </a:schemeClr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237165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51748</TotalTime>
  <Words>1192</Words>
  <Application>Microsoft Office PowerPoint</Application>
  <PresentationFormat>Экран (16:9)</PresentationFormat>
  <Paragraphs>111</Paragraphs>
  <Slides>13</Slides>
  <Notes>13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Calibri</vt:lpstr>
      <vt:lpstr>Segoe UI Light</vt:lpstr>
      <vt:lpstr>Wingdings</vt:lpstr>
      <vt:lpstr>Тема Office</vt:lpstr>
      <vt:lpstr>Презентация PowerPoint</vt:lpstr>
      <vt:lpstr>Цель</vt:lpstr>
      <vt:lpstr>Источники данных для анализа</vt:lpstr>
      <vt:lpstr>Атрибуты абонентской базы физических лиц</vt:lpstr>
      <vt:lpstr>Адресное пространство и лицевые счета</vt:lpstr>
      <vt:lpstr>Степень благоустройства</vt:lpstr>
      <vt:lpstr>Количество проживающих и поливные площади</vt:lpstr>
      <vt:lpstr>Информация о приборах учета и показаниях</vt:lpstr>
      <vt:lpstr>Применение повышающих коэффициентов</vt:lpstr>
      <vt:lpstr>Аналитическая отчетность</vt:lpstr>
      <vt:lpstr>Аналитическая отчетность</vt:lpstr>
      <vt:lpstr>Атрибуты базы юридических лиц</vt:lpstr>
      <vt:lpstr>Атрибуты базы юридических лиц</vt:lpstr>
    </vt:vector>
  </TitlesOfParts>
  <Company>Сбербанк России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Кураликова Татьяна Николаевна</dc:creator>
  <cp:lastModifiedBy>Юлия Лифашина</cp:lastModifiedBy>
  <cp:revision>2188</cp:revision>
  <cp:lastPrinted>2019-06-10T11:18:54Z</cp:lastPrinted>
  <dcterms:created xsi:type="dcterms:W3CDTF">2019-01-23T13:08:12Z</dcterms:created>
  <dcterms:modified xsi:type="dcterms:W3CDTF">2026-05-27T09:30:43Z</dcterms:modified>
</cp:coreProperties>
</file>